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76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65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8"/>
          <p:cNvSpPr/>
          <p:nvPr/>
        </p:nvSpPr>
        <p:spPr bwMode="auto">
          <a:xfrm>
            <a:off x="-34362" y="4321159"/>
            <a:ext cx="1511762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612" y="4529542"/>
            <a:ext cx="633726" cy="365125"/>
          </a:xfrm>
        </p:spPr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332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60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434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3587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65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648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0493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6076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0381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4844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3978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3978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9190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4862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3639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4397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1463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123" y="285"/>
            <a:ext cx="211496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81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2133600"/>
            <a:ext cx="7141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0100" y="6135090"/>
            <a:ext cx="830245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F28F-9752-4EC7-A836-4AD3ECFA977D}" type="datetimeFigureOut">
              <a:rPr lang="fa-IR" smtClean="0"/>
              <a:t>17/07/1441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83" y="6135810"/>
            <a:ext cx="619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53830" y="787784"/>
            <a:ext cx="633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6D6BFA-2E0E-4A01-8E7F-660304D83B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008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6600" dirty="0" smtClean="0"/>
              <a:t>نماد شتر و گراز</a:t>
            </a:r>
            <a:endParaRPr lang="fa-I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7904" y="4777382"/>
            <a:ext cx="8989454" cy="2434214"/>
          </a:xfrm>
        </p:spPr>
        <p:txBody>
          <a:bodyPr>
            <a:noAutofit/>
          </a:bodyPr>
          <a:lstStyle/>
          <a:p>
            <a:r>
              <a:rPr lang="fa-IR" sz="3200" b="1" dirty="0" smtClean="0">
                <a:solidFill>
                  <a:schemeClr val="accent3">
                    <a:lumMod val="75000"/>
                  </a:schemeClr>
                </a:solidFill>
              </a:rPr>
              <a:t>استاد:ریحانه طالبی</a:t>
            </a:r>
          </a:p>
          <a:p>
            <a:r>
              <a:rPr lang="fa-IR" sz="3200" b="1" dirty="0" smtClean="0">
                <a:solidFill>
                  <a:schemeClr val="accent3">
                    <a:lumMod val="75000"/>
                  </a:schemeClr>
                </a:solidFill>
              </a:rPr>
              <a:t>هنر وتمدن      </a:t>
            </a:r>
            <a:endParaRPr lang="fa-IR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a-IR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-238" r="4988" b="7999"/>
          <a:stretch/>
        </p:blipFill>
        <p:spPr>
          <a:xfrm>
            <a:off x="1893194" y="959746"/>
            <a:ext cx="7431110" cy="479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7070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822" r="4826" b="8405"/>
          <a:stretch/>
        </p:blipFill>
        <p:spPr>
          <a:xfrm>
            <a:off x="2189409" y="708338"/>
            <a:ext cx="6954592" cy="473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5713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" r="303" b="5052"/>
          <a:stretch/>
        </p:blipFill>
        <p:spPr>
          <a:xfrm>
            <a:off x="2305319" y="1017431"/>
            <a:ext cx="6851560" cy="4765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1320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r="10647"/>
          <a:stretch/>
        </p:blipFill>
        <p:spPr>
          <a:xfrm>
            <a:off x="2386014" y="579549"/>
            <a:ext cx="6719350" cy="547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50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1592" r="4926"/>
          <a:stretch/>
        </p:blipFill>
        <p:spPr>
          <a:xfrm>
            <a:off x="4468969" y="1249250"/>
            <a:ext cx="5035640" cy="332462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2225" r="5583" b="13128"/>
          <a:stretch/>
        </p:blipFill>
        <p:spPr>
          <a:xfrm>
            <a:off x="798490" y="1249250"/>
            <a:ext cx="3427431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9472" r="1798" b="2449"/>
          <a:stretch/>
        </p:blipFill>
        <p:spPr>
          <a:xfrm>
            <a:off x="1687132" y="862885"/>
            <a:ext cx="7521262" cy="531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4368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/>
          <a:stretch/>
        </p:blipFill>
        <p:spPr>
          <a:xfrm>
            <a:off x="1635615" y="1080015"/>
            <a:ext cx="7792613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059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67" y="870174"/>
            <a:ext cx="5814472" cy="5987826"/>
          </a:xfrm>
        </p:spPr>
      </p:pic>
    </p:spTree>
    <p:extLst>
      <p:ext uri="{BB962C8B-B14F-4D97-AF65-F5344CB8AC3E}">
        <p14:creationId xmlns:p14="http://schemas.microsoft.com/office/powerpoint/2010/main" val="8433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2812" r="4716" b="17332"/>
          <a:stretch/>
        </p:blipFill>
        <p:spPr>
          <a:xfrm>
            <a:off x="2949262" y="412124"/>
            <a:ext cx="6658377" cy="485533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81857" r="3965" b="139"/>
          <a:stretch/>
        </p:blipFill>
        <p:spPr>
          <a:xfrm>
            <a:off x="2949263" y="5183747"/>
            <a:ext cx="6658376" cy="10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720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10650" r="-580" b="6205"/>
          <a:stretch/>
        </p:blipFill>
        <p:spPr>
          <a:xfrm>
            <a:off x="2665926" y="592428"/>
            <a:ext cx="6130342" cy="5731099"/>
          </a:xfrm>
        </p:spPr>
      </p:pic>
    </p:spTree>
    <p:extLst>
      <p:ext uri="{BB962C8B-B14F-4D97-AF65-F5344CB8AC3E}">
        <p14:creationId xmlns:p14="http://schemas.microsoft.com/office/powerpoint/2010/main" val="868992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2282" y="539571"/>
            <a:ext cx="7677150" cy="6153150"/>
          </a:xfrm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پشم شتر را در ساختن خیمه‌ها، پتو، فرش، لباس‌های پشمی، طناب و ریسمان به کار برد.</a:t>
            </a:r>
          </a:p>
          <a:p>
            <a:pPr algn="just" rtl="1"/>
            <a:r>
              <a:rPr lang="fa-IR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سمبل شتر ترکمن که بسیار زیباست و به رنگ سفید است، آق مایا نام دارد.</a:t>
            </a:r>
          </a:p>
          <a:p>
            <a:pPr algn="just" rtl="1"/>
            <a:r>
              <a:rPr lang="fa-IR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شتر نماد کوچی های پاکستان است هرسال مثل بلا برسرافغانستان نازل می شوند نماد برادران ارگ نشینان است</a:t>
            </a:r>
          </a:p>
          <a:p>
            <a:pPr algn="just" rtl="1"/>
            <a:r>
              <a:rPr lang="fa-IR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شتر </a:t>
            </a:r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شُتُر یا اُشتر را که در زبان پهلوی (</a:t>
            </a:r>
            <a:r>
              <a:rPr lang="en-US" b="1" dirty="0" err="1">
                <a:latin typeface="Arial" panose="020B0604020202020204" pitchFamily="34" charset="0"/>
                <a:cs typeface="B Nazanin" panose="00000400000000000000" pitchFamily="2" charset="-78"/>
              </a:rPr>
              <a:t>ushtar</a:t>
            </a:r>
            <a:r>
              <a:rPr lang="en-US" b="1" dirty="0">
                <a:latin typeface="Arial" panose="020B0604020202020204" pitchFamily="34" charset="0"/>
                <a:cs typeface="B Nazanin" panose="00000400000000000000" pitchFamily="2" charset="-78"/>
              </a:rPr>
              <a:t>) </a:t>
            </a:r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می‌گفتند حیوانی است نیرومند و تنومند با توش و توان بالا از خانواده شتران؛ شبه نشخوارکننده[۲] و با دست و گردنی دراز. بر پشت خود یک ویا دو کوهان دارد که ساختارش از پیه و چربی است. در دین اسلام گوشت او حلال است. اما ذبح آن با دیگر جانوران حلال گوشت متفاوت است و آن را نحر (بریدن گلو) می‌کنند و اگر سر آن را مانند گوسفند پیش از نحر ببرند گوشت آن حلال نیست. شیرش نیز نوشیده می‌شود ولی بیشتر کاربرد بارکشی دارد. پشم و پوستش نیز برای ریسندگی و پارچه‌بافی و کفش‌دوزی کاربرد دارد.</a:t>
            </a:r>
          </a:p>
          <a:p>
            <a:pPr algn="just" rtl="1"/>
            <a:r>
              <a:rPr lang="fa-IR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نماد چیست? نماد صداقت است</a:t>
            </a:r>
          </a:p>
          <a:p>
            <a:pPr algn="just" rtl="1"/>
            <a:r>
              <a:rPr lang="fa-IR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به شتر گفتندى که گردن ات کج است</a:t>
            </a:r>
          </a:p>
          <a:p>
            <a:pPr algn="just" rtl="1"/>
            <a:r>
              <a:rPr lang="fa-IR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شتر بگفتى که کجاهم راست است</a:t>
            </a:r>
            <a:r>
              <a:rPr lang="en-US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ن</a:t>
            </a:r>
            <a:r>
              <a:rPr lang="fa-IR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شان ما خورشيد است و نه شتر!!!!!!!!!</a:t>
            </a:r>
          </a:p>
          <a:p>
            <a:pPr algn="just" rtl="1"/>
            <a:r>
              <a:rPr lang="fa-IR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شتر نماد صبر و استقامتی است که در کوچ عشایر بین ییلاق و قشلاق اسباب عشایر را حمل می‌کند.</a:t>
            </a:r>
          </a:p>
          <a:p>
            <a:pPr algn="just" rtl="1"/>
            <a:endParaRPr lang="fa-IR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21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384" r="8199" b="28581"/>
          <a:stretch/>
        </p:blipFill>
        <p:spPr>
          <a:xfrm>
            <a:off x="3412901" y="605306"/>
            <a:ext cx="4803820" cy="4095483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7" t="85566" r="806" b="8139"/>
          <a:stretch/>
        </p:blipFill>
        <p:spPr>
          <a:xfrm>
            <a:off x="3844343" y="4870360"/>
            <a:ext cx="3940935" cy="37348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5" t="75581" r="1044" b="17002"/>
          <a:stretch/>
        </p:blipFill>
        <p:spPr>
          <a:xfrm>
            <a:off x="3974204" y="5243849"/>
            <a:ext cx="3320602" cy="4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4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6072" y="2021984"/>
            <a:ext cx="7443989" cy="2086377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/>
              <a:t>نماد شتروگرازیعنی این که فقط </a:t>
            </a:r>
            <a:r>
              <a:rPr lang="fa-IR" sz="2800" dirty="0"/>
              <a:t>به مستقیم </a:t>
            </a:r>
            <a:r>
              <a:rPr lang="fa-IR" sz="2800" dirty="0" smtClean="0"/>
              <a:t>می</a:t>
            </a:r>
            <a:r>
              <a:rPr lang="en-US" sz="2800" dirty="0" smtClean="0"/>
              <a:t> </a:t>
            </a:r>
            <a:r>
              <a:rPr lang="fa-IR" sz="2800" dirty="0" smtClean="0"/>
              <a:t>روند.هردوبه</a:t>
            </a:r>
            <a:r>
              <a:rPr lang="en-US" sz="2800" dirty="0" smtClean="0"/>
              <a:t> </a:t>
            </a:r>
            <a:r>
              <a:rPr lang="fa-IR" sz="2800" dirty="0" smtClean="0"/>
              <a:t>عقب </a:t>
            </a:r>
            <a:r>
              <a:rPr lang="fa-IR" sz="2800" dirty="0"/>
              <a:t>برنمی </a:t>
            </a:r>
            <a:r>
              <a:rPr lang="fa-IR" sz="2800" dirty="0" smtClean="0"/>
              <a:t>گردند</a:t>
            </a:r>
            <a:r>
              <a:rPr lang="en-US" sz="2800" dirty="0" smtClean="0"/>
              <a:t> </a:t>
            </a:r>
            <a:r>
              <a:rPr lang="fa-IR" sz="2800" dirty="0" smtClean="0"/>
              <a:t>شتر</a:t>
            </a:r>
            <a:r>
              <a:rPr lang="en-US" sz="2800" dirty="0" smtClean="0"/>
              <a:t> </a:t>
            </a:r>
            <a:r>
              <a:rPr lang="fa-IR" sz="2800" dirty="0" smtClean="0"/>
              <a:t>نماد</a:t>
            </a:r>
            <a:r>
              <a:rPr lang="en-US" sz="2800" dirty="0" smtClean="0"/>
              <a:t> </a:t>
            </a:r>
            <a:r>
              <a:rPr lang="fa-IR" sz="2800" dirty="0" smtClean="0"/>
              <a:t>صبوری و گراز وحشیگری است.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74535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46" y="518576"/>
            <a:ext cx="3981653" cy="5210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326" b="10111"/>
          <a:stretch/>
        </p:blipFill>
        <p:spPr>
          <a:xfrm>
            <a:off x="4932609" y="1263379"/>
            <a:ext cx="4725339" cy="35404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52329" y="3928055"/>
            <a:ext cx="1429554" cy="450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2100" dirty="0">
                <a:solidFill>
                  <a:schemeClr val="tx1"/>
                </a:solidFill>
              </a:rPr>
              <a:t>قرمز است.</a:t>
            </a:r>
          </a:p>
        </p:txBody>
      </p:sp>
    </p:spTree>
    <p:extLst>
      <p:ext uri="{BB962C8B-B14F-4D97-AF65-F5344CB8AC3E}">
        <p14:creationId xmlns:p14="http://schemas.microsoft.com/office/powerpoint/2010/main" val="3311742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19" y="1219724"/>
            <a:ext cx="6130344" cy="377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747656" y="5169933"/>
            <a:ext cx="2678902" cy="62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2100" dirty="0">
                <a:solidFill>
                  <a:schemeClr val="tx1"/>
                </a:solidFill>
              </a:rPr>
              <a:t>فرش ترکمن</a:t>
            </a:r>
          </a:p>
        </p:txBody>
      </p:sp>
    </p:spTree>
    <p:extLst>
      <p:ext uri="{BB962C8B-B14F-4D97-AF65-F5344CB8AC3E}">
        <p14:creationId xmlns:p14="http://schemas.microsoft.com/office/powerpoint/2010/main" val="4214729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43" y="553792"/>
            <a:ext cx="6804958" cy="516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10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-1" r="3897" b="1863"/>
          <a:stretch/>
        </p:blipFill>
        <p:spPr>
          <a:xfrm>
            <a:off x="2086378" y="862883"/>
            <a:ext cx="7366715" cy="4340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5167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69" y="727976"/>
            <a:ext cx="5112913" cy="5208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5829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-853" r="6339" b="952"/>
          <a:stretch/>
        </p:blipFill>
        <p:spPr>
          <a:xfrm>
            <a:off x="2073499" y="925893"/>
            <a:ext cx="7521262" cy="444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3508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87131" y="1082362"/>
            <a:ext cx="7881871" cy="4613275"/>
          </a:xfrm>
        </p:spPr>
        <p:txBody>
          <a:bodyPr>
            <a:norm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گرازدر فرهنگ ایرانی نماد پیروزی است و در نام‌ها (مانند شهربراز) و آثار هنری ایران باستان بسیار دیده شده است.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گراز در باور کهن ایران ، نماد دلیری ، شهوت ، شگم بارگی ، بی پروایی ، غرور ، تنومندی و گستاخی است.</a:t>
            </a:r>
          </a:p>
          <a:p>
            <a:pPr algn="r" rtl="1"/>
            <a:endParaRPr lang="fa-IR" sz="20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گراز سمبل قدرت، نماد ایزد بهرام و مظهر خانواده بود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32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</TotalTime>
  <Words>314</Words>
  <Application>Microsoft Office PowerPoint</Application>
  <PresentationFormat>A4 Paper (210x297 mm)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 Nazanin</vt:lpstr>
      <vt:lpstr>Century Gothic</vt:lpstr>
      <vt:lpstr>Tahoma</vt:lpstr>
      <vt:lpstr>Wingdings 3</vt:lpstr>
      <vt:lpstr>Wisp</vt:lpstr>
      <vt:lpstr>نماد شتر و گراز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server</dc:creator>
  <cp:lastModifiedBy>asus</cp:lastModifiedBy>
  <cp:revision>10</cp:revision>
  <dcterms:created xsi:type="dcterms:W3CDTF">2019-05-06T06:39:32Z</dcterms:created>
  <dcterms:modified xsi:type="dcterms:W3CDTF">2020-03-11T16:56:32Z</dcterms:modified>
</cp:coreProperties>
</file>