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7" r:id="rId2"/>
    <p:sldId id="266" r:id="rId3"/>
    <p:sldId id="257" r:id="rId4"/>
    <p:sldId id="259" r:id="rId5"/>
    <p:sldId id="260" r:id="rId6"/>
    <p:sldId id="262" r:id="rId7"/>
    <p:sldId id="261" r:id="rId8"/>
    <p:sldId id="263" r:id="rId9"/>
    <p:sldId id="258" r:id="rId10"/>
    <p:sldId id="269" r:id="rId11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85725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78880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630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38396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0450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78041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35391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4811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4109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6648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03347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1346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811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0148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54695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1078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06BF1-E122-4C9C-9CED-C0DE77F49084}" type="datetimeFigureOut">
              <a:rPr lang="fa-IR" smtClean="0"/>
              <a:t>07/21/1441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32F9EDF1-9931-4CFC-90C8-B59A83BD52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2800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1022" y="1546578"/>
            <a:ext cx="5892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dirty="0"/>
              <a:t>بنام </a:t>
            </a:r>
            <a:r>
              <a:rPr lang="fa-IR" sz="3600" dirty="0" smtClean="0"/>
              <a:t>خدا</a:t>
            </a:r>
            <a:endParaRPr lang="en-US" sz="5400" dirty="0" smtClean="0"/>
          </a:p>
          <a:p>
            <a:pPr algn="ctr"/>
            <a:endParaRPr lang="fa-IR" sz="3200" dirty="0"/>
          </a:p>
          <a:p>
            <a:pPr algn="ctr"/>
            <a:r>
              <a:rPr lang="fa-IR" sz="3200" dirty="0" smtClean="0"/>
              <a:t>بهايابي </a:t>
            </a:r>
            <a:r>
              <a:rPr lang="fa-IR" sz="3200" dirty="0"/>
              <a:t>2 </a:t>
            </a:r>
            <a:endParaRPr lang="fa-IR" sz="3200" dirty="0" smtClean="0"/>
          </a:p>
          <a:p>
            <a:pPr algn="ctr"/>
            <a:r>
              <a:rPr lang="fa-IR" sz="3200" dirty="0" smtClean="0"/>
              <a:t> </a:t>
            </a:r>
            <a:endParaRPr lang="fa-IR" sz="3200" dirty="0"/>
          </a:p>
          <a:p>
            <a:pPr algn="ctr"/>
            <a:r>
              <a:rPr lang="fa-IR" sz="3200" dirty="0"/>
              <a:t> </a:t>
            </a:r>
            <a:r>
              <a:rPr lang="fa-IR" sz="2000" dirty="0"/>
              <a:t>جلسه اول </a:t>
            </a:r>
            <a:endParaRPr lang="fa-IR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489" y="324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8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1800" dirty="0" smtClean="0">
                <a:solidFill>
                  <a:srgbClr val="0070C0"/>
                </a:solidFill>
              </a:rPr>
              <a:t>نكته : اگر محصول فرعي در نقطه تفكيك قابل فروش باشد ارزش خلص بازيافتني محصول فرعي پس از كسر هزينه هاي توزيع وفروش صرف كاهش هزينه هاي مشترك خواهد شد </a:t>
            </a:r>
            <a:br>
              <a:rPr lang="fa-IR" sz="1800" dirty="0" smtClean="0">
                <a:solidFill>
                  <a:srgbClr val="0070C0"/>
                </a:solidFill>
              </a:rPr>
            </a:br>
            <a:r>
              <a:rPr lang="fa-IR" sz="1800" dirty="0" smtClean="0">
                <a:solidFill>
                  <a:srgbClr val="0070C0"/>
                </a:solidFill>
              </a:rPr>
              <a:t> </a:t>
            </a:r>
            <a:endParaRPr lang="fa-IR" sz="1800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512428"/>
              </p:ext>
            </p:extLst>
          </p:nvPr>
        </p:nvGraphicFramePr>
        <p:xfrm>
          <a:off x="677863" y="2359379"/>
          <a:ext cx="8596312" cy="31270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96312">
                  <a:extLst>
                    <a:ext uri="{9D8B030D-6E8A-4147-A177-3AD203B41FA5}">
                      <a16:colId xmlns:a16="http://schemas.microsoft.com/office/drawing/2014/main" val="3815538363"/>
                    </a:ext>
                  </a:extLst>
                </a:gridCol>
              </a:tblGrid>
              <a:tr h="3127022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/>
                        </a:rPr>
                        <a:t>شركت </a:t>
                      </a:r>
                      <a:r>
                        <a:rPr lang="fa-IR" sz="1400" b="1" dirty="0">
                          <a:effectLst/>
                        </a:rPr>
                        <a:t>امين طي فرآيند مشتركي دو محصول اصلي  الف و ب  و يك محصول فرعي بنام  ج  توليد مي كند .</a:t>
                      </a: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</a:rPr>
                        <a:t>  محصول الف وب بعد از نقطه تفكيك بلافاصله فروخته مي شود اما محصول ج بايد مورد پردازش بيشتر قرار گيرد </a:t>
                      </a: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</a:rPr>
                        <a:t> جمع هزينه هاي مشترك در دوره گذشته  2100000ريال وهزينه توزيع وفروش هر واحد 20ريال بوده است . ساير اطلاعات به شرح زير است :</a:t>
                      </a: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</a:rPr>
                        <a:t>     </a:t>
                      </a:r>
                      <a:r>
                        <a:rPr lang="fa-IR" sz="1400" b="1" u="sng" dirty="0">
                          <a:effectLst/>
                        </a:rPr>
                        <a:t>محصول </a:t>
                      </a:r>
                      <a:r>
                        <a:rPr lang="fa-IR" sz="1400" b="1" dirty="0">
                          <a:effectLst/>
                        </a:rPr>
                        <a:t>          </a:t>
                      </a:r>
                      <a:r>
                        <a:rPr lang="fa-IR" sz="1400" b="1" u="sng" dirty="0">
                          <a:effectLst/>
                        </a:rPr>
                        <a:t>حجم توليد</a:t>
                      </a:r>
                      <a:r>
                        <a:rPr lang="fa-IR" sz="1400" b="1" dirty="0">
                          <a:effectLst/>
                        </a:rPr>
                        <a:t>           </a:t>
                      </a:r>
                      <a:r>
                        <a:rPr lang="fa-IR" sz="1400" b="1" u="sng" dirty="0">
                          <a:effectLst/>
                        </a:rPr>
                        <a:t>قيمت فروش هر واح</a:t>
                      </a:r>
                      <a:r>
                        <a:rPr lang="fa-IR" sz="1400" b="1" dirty="0">
                          <a:effectLst/>
                        </a:rPr>
                        <a:t>د       </a:t>
                      </a:r>
                      <a:r>
                        <a:rPr lang="fa-IR" sz="1400" b="1" u="sng" dirty="0">
                          <a:effectLst/>
                        </a:rPr>
                        <a:t>هزينه هاي بعد از نقطه تفكيك</a:t>
                      </a:r>
                      <a:r>
                        <a:rPr lang="fa-IR" sz="1400" b="1" dirty="0">
                          <a:effectLst/>
                        </a:rPr>
                        <a:t>    </a:t>
                      </a: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</a:rPr>
                        <a:t>     الف              2000واحد             450ريال                               </a:t>
                      </a:r>
                      <a:r>
                        <a:rPr lang="fa-IR" sz="1400" b="1" dirty="0" smtClean="0">
                          <a:effectLst/>
                        </a:rPr>
                        <a:t>500000 ريال </a:t>
                      </a: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</a:rPr>
                        <a:t>     ب                4000واحد             650ريال                              </a:t>
                      </a:r>
                      <a:r>
                        <a:rPr lang="fa-IR" sz="1400" b="1" dirty="0" smtClean="0">
                          <a:effectLst/>
                        </a:rPr>
                        <a:t>1000000 </a:t>
                      </a:r>
                      <a:r>
                        <a:rPr lang="fa-IR" sz="1400" b="1" dirty="0">
                          <a:effectLst/>
                        </a:rPr>
                        <a:t>ريال     </a:t>
                      </a: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</a:rPr>
                        <a:t>    ج                   1000واحد             120                                   -------</a:t>
                      </a: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</a:rPr>
                        <a:t>با فرض اينكه ارزش خالص باز يافتني محصول  فرعي صرف كاهش هزينه هاي مشترك شود. </a:t>
                      </a:r>
                      <a:endParaRPr lang="fa-IR" sz="1400" b="1" dirty="0" smtClean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</a:rPr>
                        <a:t>مطلوبست : تسهيم هزينه هاي مشترك بر اساس روش </a:t>
                      </a:r>
                      <a:r>
                        <a:rPr lang="fa-IR" sz="1200" b="1" dirty="0" smtClean="0">
                          <a:effectLst/>
                        </a:rPr>
                        <a:t>مقداري و روش ارزش فروش نهايي در مرحله فروش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364081500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490" y="180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2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4578" y="1110490"/>
            <a:ext cx="6096000" cy="2504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1-هزينه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يابي محصولات مشترك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 هزينه يابي متغير وهزينه يابي جذبي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3-هزينه يابي استاندارد و محاسبه انحرافات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4-تجزيه وتحليل هزينه –حجم –سود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c.v.p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977" y="155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111" y="12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8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5089" y="-629355"/>
            <a:ext cx="7151511" cy="841022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333" y="-115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2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0668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6756" y="87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6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1910" y="0"/>
            <a:ext cx="9200444" cy="654191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95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7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755" y="247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1556" y="-2"/>
            <a:ext cx="10216444" cy="712328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45" y="1665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5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9910" y="474133"/>
            <a:ext cx="8825089" cy="552661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5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133</TotalTime>
  <Words>195</Words>
  <Application>Microsoft Office PowerPoint</Application>
  <PresentationFormat>Widescreen</PresentationFormat>
  <Paragraphs>23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Tahoma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نكته : اگر محصول فرعي در نقطه تفكيك قابل فروش باشد ارزش خلص بازيافتني محصول فرعي پس از كسر هزينه هاي توزيع وفروش صرف كاهش هزينه هاي مشترك خواهد شد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JAAME</dc:creator>
  <cp:lastModifiedBy>JAAME</cp:lastModifiedBy>
  <cp:revision>15</cp:revision>
  <dcterms:created xsi:type="dcterms:W3CDTF">2020-03-15T13:50:28Z</dcterms:created>
  <dcterms:modified xsi:type="dcterms:W3CDTF">2020-03-15T20:09:38Z</dcterms:modified>
</cp:coreProperties>
</file>