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68" r:id="rId4"/>
    <p:sldId id="270" r:id="rId5"/>
    <p:sldId id="271" r:id="rId6"/>
    <p:sldId id="288" r:id="rId7"/>
    <p:sldId id="287" r:id="rId8"/>
    <p:sldId id="289" r:id="rId9"/>
    <p:sldId id="286" r:id="rId10"/>
    <p:sldId id="290" r:id="rId11"/>
    <p:sldId id="280" r:id="rId12"/>
    <p:sldId id="291" r:id="rId13"/>
    <p:sldId id="294" r:id="rId14"/>
    <p:sldId id="281" r:id="rId15"/>
    <p:sldId id="293" r:id="rId16"/>
    <p:sldId id="292" r:id="rId17"/>
    <p:sldId id="296" r:id="rId18"/>
    <p:sldId id="295" r:id="rId19"/>
    <p:sldId id="282" r:id="rId20"/>
    <p:sldId id="284" r:id="rId21"/>
  </p:sldIdLst>
  <p:sldSz cx="9144000" cy="6858000" type="screen4x3"/>
  <p:notesSz cx="6858000" cy="9144000"/>
  <p:custDataLst>
    <p:tags r:id="rId23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AE8D"/>
    <a:srgbClr val="6F5B3D"/>
    <a:srgbClr val="23A989"/>
    <a:srgbClr val="24AE7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27" autoAdjust="0"/>
    <p:restoredTop sz="84152" autoAdjust="0"/>
  </p:normalViewPr>
  <p:slideViewPr>
    <p:cSldViewPr>
      <p:cViewPr varScale="1">
        <p:scale>
          <a:sx n="88" d="100"/>
          <a:sy n="88" d="100"/>
        </p:scale>
        <p:origin x="1200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41824E-725B-4ACD-8EBF-EDE41ACFDF01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87B796-0FB4-4BD0-A80C-C9BFCA5CB64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879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079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6850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17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0825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64027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0606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7050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480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128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43996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957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06536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534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7717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1256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1340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7234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5119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5662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819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638" y="6381328"/>
            <a:ext cx="333375" cy="3333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116632"/>
            <a:ext cx="2160240" cy="5760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96957" y="1196752"/>
            <a:ext cx="8057361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pPr algn="ctr"/>
            <a:endParaRPr lang="fa-IR" b="1" dirty="0" smtClean="0">
              <a:cs typeface="B Nazanin" panose="00000400000000000000" pitchFamily="2" charset="-78"/>
            </a:endParaRPr>
          </a:p>
          <a:p>
            <a:pPr algn="ctr"/>
            <a:endParaRPr lang="fa-IR" sz="2800" b="1" dirty="0" smtClean="0">
              <a:cs typeface="B Nazanin" panose="00000400000000000000" pitchFamily="2" charset="-78"/>
            </a:endParaRPr>
          </a:p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ارایه درس کارگاه شبکه های رایانه ای</a:t>
            </a: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b="1" dirty="0" smtClean="0">
              <a:solidFill>
                <a:srgbClr val="FF0000"/>
              </a:solidFill>
              <a:cs typeface="B Behnam " pitchFamily="2" charset="-78"/>
            </a:endParaRPr>
          </a:p>
          <a:p>
            <a:endParaRPr lang="fa-IR" sz="1400" b="1" dirty="0">
              <a:solidFill>
                <a:srgbClr val="FF0000"/>
              </a:solidFill>
              <a:cs typeface="B Behnam " pitchFamily="2" charset="-78"/>
            </a:endParaRPr>
          </a:p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ارایه دهنده :             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حسن مدنی چافی</a:t>
            </a:r>
          </a:p>
          <a:p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پایه و گرایش تحصیلی :        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کاردانی</a:t>
            </a:r>
            <a:r>
              <a:rPr lang="fa-IR" b="1" dirty="0" smtClean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شبکه های رایانه ای </a:t>
            </a:r>
          </a:p>
          <a:p>
            <a:pPr algn="ctr"/>
            <a:endParaRPr lang="fa-IR" b="1" dirty="0" smtClean="0">
              <a:cs typeface="B Nazanin" panose="00000400000000000000" pitchFamily="2" charset="-78"/>
            </a:endParaRPr>
          </a:p>
          <a:p>
            <a:endParaRPr lang="en-US" sz="1400" b="1" dirty="0">
              <a:solidFill>
                <a:srgbClr val="FF0000"/>
              </a:solidFill>
              <a:cs typeface="B Behnam " pitchFamily="2" charset="-78"/>
            </a:endParaRPr>
          </a:p>
          <a:p>
            <a:endParaRPr lang="fa-IR" sz="1400" b="1" dirty="0">
              <a:solidFill>
                <a:srgbClr val="FF0000"/>
              </a:solidFill>
              <a:cs typeface="B Behnam 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10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0957" y="980728"/>
            <a:ext cx="86773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908720"/>
            <a:ext cx="8280919" cy="51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11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3470251" y="1027991"/>
            <a:ext cx="24096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000" b="1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شبکه های محلی </a:t>
            </a:r>
            <a:r>
              <a:rPr lang="en-US" sz="2000" b="1" dirty="0">
                <a:solidFill>
                  <a:schemeClr val="accent1"/>
                </a:solidFill>
                <a:cs typeface="B Nazanin" panose="00000400000000000000" pitchFamily="2" charset="-78"/>
              </a:rPr>
              <a:t>(</a:t>
            </a:r>
            <a:r>
              <a:rPr lang="en-US" sz="20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LAN)</a:t>
            </a:r>
            <a:endParaRPr lang="fa-IR" sz="20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14302" y="1520727"/>
            <a:ext cx="1997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اجزای     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LAN</a:t>
            </a:r>
            <a:endParaRPr lang="fa-IR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363" y="2043947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1- سرویس دهنده  (</a:t>
            </a:r>
            <a:r>
              <a:rPr lang="en-US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Server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  و سرویس گیرنده   (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Client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در یک شبکه محلی هر رایانه می تواند هم سرویس دهنده و هم سرویس گیرنده باشد . </a:t>
            </a:r>
          </a:p>
          <a:p>
            <a:endParaRPr lang="fa-IR" sz="20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سرویس دهنده : </a:t>
            </a: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رایانه ای است که فایل های اشتراکی و سیستم عاملی که شبکه را مدیریت می کند را در خود نگهداری می کند .</a:t>
            </a:r>
          </a:p>
          <a:p>
            <a:endParaRPr lang="fa-IR" sz="1600" b="1" dirty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سرویس گیرنده :</a:t>
            </a: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 رایانه ای است که اطلاعات مورد نیازش را از سرویس دهنده تقاضا و دریافت می کند .</a:t>
            </a:r>
          </a:p>
          <a:p>
            <a:endParaRPr lang="fa-IR" sz="2000" b="1" dirty="0"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599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12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839427" y="941434"/>
            <a:ext cx="1997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اجزای     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LAN</a:t>
            </a:r>
            <a:endParaRPr lang="fa-IR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304" y="1565630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2- پروتکل شبکه    (</a:t>
            </a:r>
            <a:r>
              <a:rPr lang="en-US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Network 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Protocol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1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مجموع قوانین ارتباطی بین رایانه ها برای ارسال و دریافت </a:t>
            </a: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   </a:t>
            </a: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4- کارت واسط شبکه  (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NIC = </a:t>
            </a:r>
            <a:r>
              <a:rPr lang="en-US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Network Interface Card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</a:p>
          <a:p>
            <a:endParaRPr lang="en-US" sz="1400" b="1" dirty="0" smtClean="0">
              <a:cs typeface="B Nazanin" panose="00000400000000000000" pitchFamily="2" charset="-78"/>
            </a:endParaRPr>
          </a:p>
          <a:p>
            <a:r>
              <a:rPr lang="en-US" sz="2000" b="1" dirty="0" err="1" smtClean="0">
                <a:cs typeface="B Nazanin" panose="00000400000000000000" pitchFamily="2" charset="-78"/>
              </a:rPr>
              <a:t>بر</a:t>
            </a:r>
            <a:r>
              <a:rPr lang="fa-IR" sz="2000" b="1" dirty="0" smtClean="0">
                <a:cs typeface="B Nazanin" panose="00000400000000000000" pitchFamily="2" charset="-78"/>
              </a:rPr>
              <a:t>قراری ارتباط بین رایانه ها وظیفه کارت شبکه است .</a:t>
            </a: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5- رسانه انتقال دهنده    (</a:t>
            </a:r>
            <a:r>
              <a:rPr lang="en-US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Transmission 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Medium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1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کابل- فیبر نوری</a:t>
            </a:r>
          </a:p>
          <a:p>
            <a:endParaRPr lang="fa-IR" sz="2000" b="1" dirty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6- سیستم عامل شبکه    (</a:t>
            </a:r>
            <a:r>
              <a:rPr lang="en-US" sz="24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NOS = </a:t>
            </a:r>
            <a:r>
              <a:rPr lang="en-US" sz="2400" b="1" dirty="0">
                <a:solidFill>
                  <a:schemeClr val="tx2"/>
                </a:solidFill>
                <a:cs typeface="B Nazanin" panose="00000400000000000000" pitchFamily="2" charset="-78"/>
              </a:rPr>
              <a:t>Operating System Network</a:t>
            </a:r>
            <a:r>
              <a:rPr lang="fa-IR" sz="24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1400" b="1" dirty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مدیریت شبکه را بر عهده دارد .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362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13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2111623" y="1124117"/>
            <a:ext cx="64747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گره  (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Node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  و  ایستگاه کاری  (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Work 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Stations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  <a:endParaRPr lang="fa-IR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1242" y="1738231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16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هر ابزار متصل به شبکه یک گره است و هر رایانه متصل به شبکه یک گره یا ایستگاه کاری است .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041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14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775" y="980728"/>
            <a:ext cx="3179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مدل های شبکه رایانه ای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467544" y="1858399"/>
            <a:ext cx="83907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1- نظیر به نظیر    (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Peer- </a:t>
            </a:r>
            <a:r>
              <a:rPr lang="en-US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to-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Peer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ایستگاه ویژه ای برای نگهداری فایل ها و سیستم عامل وجود ندارد .</a:t>
            </a:r>
          </a:p>
          <a:p>
            <a:endParaRPr lang="fa-IR" sz="2000" b="1" dirty="0" smtClean="0"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هر ایستگاه می تواند هم به صورت سرویس دهنده و هم به صورت سرویس گیرنده عمل کند .</a:t>
            </a:r>
          </a:p>
          <a:p>
            <a:endParaRPr lang="fa-IR" sz="2000" b="1" dirty="0" smtClean="0"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هر ایستگاه به منابع سایر ایستگاه ها دسترسی دارد .</a:t>
            </a:r>
          </a:p>
          <a:p>
            <a:endParaRPr lang="fa-IR" sz="2000" b="1" dirty="0"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هر ایستگاه خود مسئول مدیریت نرم افزارهای ایستگاه خودش هست .</a:t>
            </a:r>
          </a:p>
          <a:p>
            <a:endParaRPr lang="fa-IR" sz="2000" b="1" dirty="0" smtClean="0"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معمولا تعداد ایستگاه ها کمتر از 10 می باشد .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24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331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15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019884"/>
            <a:ext cx="7794277" cy="45693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19872" y="5462286"/>
            <a:ext cx="2234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B Nazanin" panose="00000400000000000000" pitchFamily="2" charset="-78"/>
              </a:rPr>
              <a:t>Peer- to- Peer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55956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16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775" y="980728"/>
            <a:ext cx="3179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مدل های شبکه رایانه ای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300856" y="2121419"/>
            <a:ext cx="8390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 مبتنی بر سرویس دهنده     (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Server - Based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یک ایستگاه </a:t>
            </a:r>
            <a:r>
              <a:rPr lang="fa-IR" sz="2400" b="1" dirty="0">
                <a:cs typeface="B Nazanin" panose="00000400000000000000" pitchFamily="2" charset="-78"/>
              </a:rPr>
              <a:t>ویژه ای برای نگهداری فایل ها </a:t>
            </a:r>
            <a:r>
              <a:rPr lang="fa-IR" sz="2400" b="1" dirty="0" smtClean="0">
                <a:cs typeface="B Nazanin" panose="00000400000000000000" pitchFamily="2" charset="-78"/>
              </a:rPr>
              <a:t> ، نرم افزارهای اشتراکی ، بانک های اطلاعاتی و </a:t>
            </a:r>
            <a:r>
              <a:rPr lang="fa-IR" sz="2400" b="1" dirty="0">
                <a:cs typeface="B Nazanin" panose="00000400000000000000" pitchFamily="2" charset="-78"/>
              </a:rPr>
              <a:t>سیستم عامل وجود </a:t>
            </a:r>
            <a:r>
              <a:rPr lang="fa-IR" sz="2400" b="1" dirty="0" smtClean="0">
                <a:cs typeface="B Nazanin" panose="00000400000000000000" pitchFamily="2" charset="-78"/>
              </a:rPr>
              <a:t>دارد </a:t>
            </a:r>
            <a:r>
              <a:rPr lang="fa-IR" sz="2400" b="1" dirty="0">
                <a:cs typeface="B Nazanin" panose="00000400000000000000" pitchFamily="2" charset="-78"/>
              </a:rPr>
              <a:t>.</a:t>
            </a: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هر ایستگاه کاری می تواند به سرویس دهنده دسترسی داشته باشد .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173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17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994835"/>
            <a:ext cx="8224048" cy="46546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07358" y="5649504"/>
            <a:ext cx="2313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Server - Based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58958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18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775" y="980728"/>
            <a:ext cx="3179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مدل های شبکه رایانه ای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805443" y="2436866"/>
            <a:ext cx="77194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3- سرویس دهنده / سرویس گیرنده   (</a:t>
            </a: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Client - Server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endParaRPr lang="fa-IR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/>
            <a:r>
              <a:rPr lang="fa-IR" sz="2400" b="1" dirty="0" smtClean="0">
                <a:cs typeface="B Nazanin" panose="00000400000000000000" pitchFamily="2" charset="-78"/>
              </a:rPr>
              <a:t>ابتدا یک  ایستگاه (سرویس گیرنده) تقاضایش را به ایستگاه دیگر (سرویس دهنده) می دهد سپس سرویس دهنده نتایج حاصله را برای درخواست کننده ارسال می کند .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46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19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036528"/>
            <a:ext cx="8057361" cy="504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0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5709" y="138451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ارایه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2  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07" y="904791"/>
            <a:ext cx="6629975" cy="46790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26187" y="5710867"/>
            <a:ext cx="8057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سرفصل ارایه شده درس کارگاه شبکه های رایانه ای دانشگاه فنی </a:t>
            </a:r>
            <a:endParaRPr lang="fa-IR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952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67034" y="163825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20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872927" y="980728"/>
            <a:ext cx="753291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</a:t>
            </a:r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تجهیزات شبکه هاي محلي  مانند</a:t>
            </a:r>
          </a:p>
          <a:p>
            <a:endParaRPr lang="fa-IR" sz="2400" b="1" dirty="0" smtClean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l"/>
            <a:r>
              <a:rPr lang="fa-IR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Dlink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-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TPLink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- Cisco</a:t>
            </a:r>
            <a:r>
              <a:rPr lang="fa-IR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MikroTik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–</a:t>
            </a:r>
            <a:endParaRPr lang="fa-IR" sz="2400" b="1" dirty="0" smtClean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endParaRPr lang="fa-IR" sz="2400" b="1" dirty="0" smtClean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 با مقایسه کرده و برخی از ویژگی های هر کدام را بیان کنید ؟ </a:t>
            </a:r>
            <a:endParaRPr lang="fa-IR" sz="48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4142915"/>
            <a:ext cx="63807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cs typeface="B Nazanin" panose="00000400000000000000" pitchFamily="2" charset="-78"/>
              </a:rPr>
              <a:t>ارسال فعالیت تا تاریخ 20 اسفند به شماره 09118420844 </a:t>
            </a:r>
          </a:p>
          <a:p>
            <a:pPr algn="ctr"/>
            <a:r>
              <a:rPr lang="fa-IR" sz="2400" b="1" dirty="0">
                <a:cs typeface="B Nazanin" panose="00000400000000000000" pitchFamily="2" charset="-78"/>
              </a:rPr>
              <a:t>با پیام رسان واتساپ</a:t>
            </a:r>
          </a:p>
          <a:p>
            <a:pPr algn="ctr"/>
            <a:endParaRPr lang="fa-IR" sz="2400" b="1" dirty="0">
              <a:cs typeface="B Nazanin" panose="00000400000000000000" pitchFamily="2" charset="-78"/>
            </a:endParaRP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ذکر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نام و نام خانوادگی و مرکز آموزشی الزامی است </a:t>
            </a:r>
            <a:endParaRPr lang="fa-IR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987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635896" y="116632"/>
            <a:ext cx="478218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ارایه :      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کارگاه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3  از </a:t>
            </a:r>
            <a:r>
              <a:rPr lang="fa-IR" sz="1600" b="1" dirty="0" smtClean="0">
                <a:cs typeface="B Nazanin" panose="00000400000000000000" pitchFamily="2" charset="-78"/>
              </a:rPr>
              <a:t>20 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286126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فصل اول</a:t>
            </a:r>
          </a:p>
          <a:p>
            <a:pPr algn="ctr"/>
            <a:endParaRPr lang="fa-IR" sz="36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1-آشنایي </a:t>
            </a:r>
            <a:r>
              <a:rPr lang="fa-IR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 مفاهیم و کاربردهاي 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شبکه هاي محلی</a:t>
            </a:r>
          </a:p>
          <a:p>
            <a:endParaRPr lang="fa-IR" sz="28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2- </a:t>
            </a:r>
            <a:r>
              <a:rPr lang="fa-IR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آشنایي با سازندگان معروف تجهیزات 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شبکه هاي محلي  مانند</a:t>
            </a:r>
          </a:p>
          <a:p>
            <a:endParaRPr lang="fa-IR" sz="2800" b="1" dirty="0" smtClean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fa-I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Dlink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-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TPLink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- Cisco</a:t>
            </a:r>
            <a:r>
              <a:rPr lang="fa-I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MikroTik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-</a:t>
            </a:r>
            <a:endParaRPr lang="fa-IR" sz="2800" b="1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3-آشنایي </a:t>
            </a:r>
            <a:r>
              <a:rPr lang="fa-IR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 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رده بندي </a:t>
            </a:r>
            <a:r>
              <a:rPr lang="fa-IR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محصولات و مقایسه 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قیمتهاي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آنها</a:t>
            </a:r>
            <a:endParaRPr lang="fa-IR" sz="2800" b="1" baseline="300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85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4  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604" y="1150785"/>
            <a:ext cx="8678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Computer Network</a:t>
            </a:r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pPr algn="just"/>
            <a:r>
              <a:rPr lang="fa-IR" sz="2400" b="1" dirty="0" smtClean="0">
                <a:cs typeface="B Nazanin" panose="00000400000000000000" pitchFamily="2" charset="-78"/>
              </a:rPr>
              <a:t>اتصال مجموعه ای از دو </a:t>
            </a:r>
            <a:r>
              <a:rPr lang="fa-IR" sz="2400" b="1" dirty="0">
                <a:cs typeface="B Nazanin" panose="00000400000000000000" pitchFamily="2" charset="-78"/>
              </a:rPr>
              <a:t>ﻳﺎ ﺑﻴﺶ از دو </a:t>
            </a:r>
            <a:r>
              <a:rPr lang="fa-IR" sz="2400" b="1" dirty="0" smtClean="0">
                <a:cs typeface="B Nazanin" panose="00000400000000000000" pitchFamily="2" charset="-78"/>
              </a:rPr>
              <a:t>رایانه به منظور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اﺳﺘﻔﺎده ﻣﺸﺘﺮك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از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منابع منطقی و فیزیکی </a:t>
            </a:r>
            <a:r>
              <a:rPr lang="fa-IR" sz="2400" b="1" dirty="0" smtClean="0">
                <a:cs typeface="B Nazanin" panose="00000400000000000000" pitchFamily="2" charset="-78"/>
              </a:rPr>
              <a:t>را شبکه رایانه ای می گویند .</a:t>
            </a:r>
          </a:p>
          <a:p>
            <a:pPr algn="just"/>
            <a:endParaRPr lang="fa-IR" sz="2400" b="1" dirty="0" smtClean="0">
              <a:cs typeface="B Nazanin" panose="00000400000000000000" pitchFamily="2" charset="-78"/>
            </a:endParaRPr>
          </a:p>
          <a:p>
            <a:pPr algn="just"/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Source 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 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Network</a:t>
            </a:r>
            <a:endParaRPr lang="fa-IR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pPr algn="just"/>
            <a:r>
              <a:rPr lang="fa-IR" sz="2400" b="1" dirty="0" smtClean="0">
                <a:cs typeface="B Nazanin" panose="00000400000000000000" pitchFamily="2" charset="-78"/>
              </a:rPr>
              <a:t>تمامی تجهیزات سخت افزاری و نرم افزاری موجود در شبکه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منبع</a:t>
            </a:r>
            <a:r>
              <a:rPr lang="fa-IR" sz="2400" b="1" dirty="0" smtClean="0">
                <a:cs typeface="B Nazanin" panose="00000400000000000000" pitchFamily="2" charset="-78"/>
              </a:rPr>
              <a:t> نام دارد .  </a:t>
            </a:r>
          </a:p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سخت افزاری مثل چاپگر - نرم افزاری مثل فایل</a:t>
            </a: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en-US" sz="2400" b="1" dirty="0" err="1" smtClean="0">
                <a:solidFill>
                  <a:schemeClr val="accent1"/>
                </a:solidFill>
                <a:cs typeface="B Nazanin" panose="00000400000000000000" pitchFamily="2" charset="-78"/>
              </a:rPr>
              <a:t>چرا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cs typeface="B Nazanin" panose="00000400000000000000" pitchFamily="2" charset="-78"/>
              </a:rPr>
              <a:t>شبکه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؟</a:t>
            </a:r>
          </a:p>
          <a:p>
            <a:r>
              <a:rPr lang="fa-IR" sz="2400" b="1" dirty="0" smtClean="0">
                <a:cs typeface="B Nazanin" panose="00000400000000000000" pitchFamily="2" charset="-78"/>
              </a:rPr>
              <a:t>1-  استفاده مشترک از منابع                         2- کاهش هزینه</a:t>
            </a:r>
          </a:p>
          <a:p>
            <a:r>
              <a:rPr lang="fa-IR" sz="2400" b="1" dirty="0" smtClean="0">
                <a:cs typeface="B Nazanin" panose="00000400000000000000" pitchFamily="2" charset="-78"/>
              </a:rPr>
              <a:t>3- قابلیت اطمینان                                       4- کاهش زمان</a:t>
            </a:r>
          </a:p>
          <a:p>
            <a:r>
              <a:rPr lang="fa-IR" sz="2400" b="1" dirty="0" smtClean="0">
                <a:cs typeface="B Nazanin" panose="00000400000000000000" pitchFamily="2" charset="-78"/>
              </a:rPr>
              <a:t>5- قابلیت توسعه                                          6- ارتباطات                         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3720125" y="104951"/>
            <a:ext cx="4790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ارایه :      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008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5  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1015978"/>
            <a:ext cx="867732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Network Type</a:t>
            </a:r>
          </a:p>
          <a:p>
            <a:pPr algn="l"/>
            <a:endParaRPr lang="en-US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1- محلی      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(LAN= Local Area Network)</a:t>
            </a:r>
            <a:endParaRPr lang="fa-IR" sz="28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برای محیط های کوچک مثل یک اتاق یا یک ساختمان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سرعت نسبتاً بالا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محدودیت فاصله تا حدود 100 متر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تجهیزات ارتباطی ارزان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نرخ پایین خطا</a:t>
            </a:r>
            <a:endParaRPr lang="fa-IR" sz="2800" b="1" dirty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ارتباط چند شبکه در کنار هم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دارای ارتباط نسبتاً دائمی</a:t>
            </a: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112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6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1015978"/>
            <a:ext cx="86773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088395"/>
            <a:ext cx="7560840" cy="49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6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7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1015978"/>
            <a:ext cx="86773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Network Type</a:t>
            </a:r>
          </a:p>
          <a:p>
            <a:pPr algn="l"/>
            <a:endParaRPr lang="en-US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2- 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متوسط       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(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Man = 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Metropolitan  Area Network  )</a:t>
            </a: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در محدوده یک شهر یا شهرستان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افت سرعت 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پیچیدگی بیشتر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محدودیت فاصله تا 5 کیلومتر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تجهیزات گرانتر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افزایش نرخ خطا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ارتباط چندین شبکه دورتر</a:t>
            </a:r>
            <a:endParaRPr lang="en-US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810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8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966160"/>
            <a:ext cx="8136904" cy="505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3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73520" y="82230"/>
            <a:ext cx="4843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</a:t>
            </a:r>
            <a:r>
              <a:rPr lang="fa-IR" sz="2400" b="1" dirty="0" smtClean="0">
                <a:cs typeface="B Nazanin" panose="00000400000000000000" pitchFamily="2" charset="-78"/>
              </a:rPr>
              <a:t>: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رایانه ای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9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20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0957" y="980728"/>
            <a:ext cx="867732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Network Type</a:t>
            </a:r>
          </a:p>
          <a:p>
            <a:pPr algn="l"/>
            <a:endParaRPr lang="en-US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3- 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گسترده      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(WAN = Wide Area Network)</a:t>
            </a: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پوشش جغرافیایی کشور و قاره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پایین ترین سرعت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پیچیدگی بسیار زیاد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محدودیت فاصله ندارد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تجهیزات بسیار گرانتر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نرخ خطای بالاتر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ارتباط شبکه های  بسیار دور   (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شبکه راه دور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Long </a:t>
            </a:r>
            <a:r>
              <a:rPr lang="en-US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Haul Network 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)</a:t>
            </a: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  <a:p>
            <a:pPr algn="l"/>
            <a:endParaRPr lang="en-US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606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ce48762891a55aee10c6c9f84426df180a2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9228</TotalTime>
  <Words>994</Words>
  <Application>Microsoft Office PowerPoint</Application>
  <PresentationFormat>On-screen Show (4:3)</PresentationFormat>
  <Paragraphs>232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 Behnam </vt:lpstr>
      <vt:lpstr>B Nazanin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Omid</dc:creator>
  <cp:lastModifiedBy>Windows User</cp:lastModifiedBy>
  <cp:revision>638</cp:revision>
  <dcterms:created xsi:type="dcterms:W3CDTF">2014-02-12T04:26:14Z</dcterms:created>
  <dcterms:modified xsi:type="dcterms:W3CDTF">2020-03-03T06:37:49Z</dcterms:modified>
</cp:coreProperties>
</file>