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33" r:id="rId1"/>
  </p:sldMasterIdLst>
  <p:notesMasterIdLst>
    <p:notesMasterId r:id="rId62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2" r:id="rId14"/>
    <p:sldId id="266" r:id="rId15"/>
    <p:sldId id="270" r:id="rId16"/>
    <p:sldId id="297" r:id="rId17"/>
    <p:sldId id="273" r:id="rId18"/>
    <p:sldId id="296" r:id="rId19"/>
    <p:sldId id="281" r:id="rId20"/>
    <p:sldId id="280" r:id="rId21"/>
    <p:sldId id="274" r:id="rId22"/>
    <p:sldId id="275" r:id="rId23"/>
    <p:sldId id="276" r:id="rId24"/>
    <p:sldId id="298" r:id="rId25"/>
    <p:sldId id="299" r:id="rId26"/>
    <p:sldId id="277" r:id="rId27"/>
    <p:sldId id="279" r:id="rId28"/>
    <p:sldId id="282" r:id="rId29"/>
    <p:sldId id="303" r:id="rId30"/>
    <p:sldId id="301" r:id="rId31"/>
    <p:sldId id="327" r:id="rId32"/>
    <p:sldId id="325" r:id="rId33"/>
    <p:sldId id="268" r:id="rId34"/>
    <p:sldId id="304" r:id="rId35"/>
    <p:sldId id="271" r:id="rId36"/>
    <p:sldId id="278" r:id="rId37"/>
    <p:sldId id="283" r:id="rId38"/>
    <p:sldId id="295" r:id="rId39"/>
    <p:sldId id="349" r:id="rId40"/>
    <p:sldId id="284" r:id="rId41"/>
    <p:sldId id="285" r:id="rId42"/>
    <p:sldId id="286" r:id="rId43"/>
    <p:sldId id="287" r:id="rId44"/>
    <p:sldId id="288" r:id="rId45"/>
    <p:sldId id="289" r:id="rId46"/>
    <p:sldId id="300" r:id="rId47"/>
    <p:sldId id="290" r:id="rId48"/>
    <p:sldId id="293" r:id="rId49"/>
    <p:sldId id="291" r:id="rId50"/>
    <p:sldId id="305" r:id="rId51"/>
    <p:sldId id="309" r:id="rId52"/>
    <p:sldId id="311" r:id="rId53"/>
    <p:sldId id="307" r:id="rId54"/>
    <p:sldId id="310" r:id="rId55"/>
    <p:sldId id="348" r:id="rId56"/>
    <p:sldId id="347" r:id="rId57"/>
    <p:sldId id="292" r:id="rId58"/>
    <p:sldId id="294" r:id="rId59"/>
    <p:sldId id="302" r:id="rId60"/>
    <p:sldId id="346" r:id="rId61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2636" autoAdjust="0"/>
  </p:normalViewPr>
  <p:slideViewPr>
    <p:cSldViewPr snapToGrid="0">
      <p:cViewPr>
        <p:scale>
          <a:sx n="87" d="100"/>
          <a:sy n="87" d="100"/>
        </p:scale>
        <p:origin x="96" y="-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91D470D-CBA4-4378-B329-AD209814ECA0}" type="datetimeFigureOut">
              <a:rPr lang="fa-IR" smtClean="0"/>
              <a:t>19/07/1441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1AFED1-86E4-4CA8-9FC3-E8F20EE6D39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555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AFED1-86E4-4CA8-9FC3-E8F20EE6D39C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729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AFED1-86E4-4CA8-9FC3-E8F20EE6D39C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674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757CBD9-A8BA-4110-9477-FE6685D468DE}" type="datetime8">
              <a:rPr lang="fa-IR" smtClean="0"/>
              <a:t>13 مارس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1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7872-9386-4D14-9D6B-33462155815C}" type="datetime8">
              <a:rPr lang="fa-IR" smtClean="0"/>
              <a:t>13 مارس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5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310D-AD00-4E68-A752-0803D4D8163B}" type="datetime8">
              <a:rPr lang="fa-IR" smtClean="0"/>
              <a:t>13 مارس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3419-5EDB-49EE-982B-FCFC7928E8D9}" type="datetime8">
              <a:rPr lang="fa-IR" smtClean="0"/>
              <a:t>13 مارس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01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3D7A-1E6B-4CD9-82DA-838610EB4930}" type="datetime8">
              <a:rPr lang="fa-IR" smtClean="0"/>
              <a:t>13 مارس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44FD-0AE8-4800-B215-4084F6461FD5}" type="datetime8">
              <a:rPr lang="fa-IR" smtClean="0"/>
              <a:t>13 مارس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04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B0B5-324A-4145-AB41-33A0521C646C}" type="datetime8">
              <a:rPr lang="fa-IR" smtClean="0"/>
              <a:t>13 مارس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49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7F8A-8AB1-4364-A1A8-91F540EBFE60}" type="datetime8">
              <a:rPr lang="fa-IR" smtClean="0"/>
              <a:t>13 مارس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06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C1BB-2756-403C-AA47-9F2C616488DC}" type="datetime8">
              <a:rPr lang="fa-IR" smtClean="0"/>
              <a:t>13 مارس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07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D626-8B6F-41DF-A96F-8604C56C82E9}" type="datetime8">
              <a:rPr lang="fa-IR" smtClean="0"/>
              <a:t>13 مارس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23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CF52-B4D9-40F6-A00C-73240AC918A9}" type="datetime8">
              <a:rPr lang="fa-IR" smtClean="0"/>
              <a:t>13 مارس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8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B1F3BBE-DED4-4DB0-9F64-6844E5DC912A}" type="datetime8">
              <a:rPr lang="fa-IR" smtClean="0"/>
              <a:t>13 مارس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C3357A9-1885-4196-ADBB-92B2A706440A}" type="slidenum">
              <a:rPr lang="fa-IR" smtClean="0"/>
              <a:t>‹#›</a:t>
            </a:fld>
            <a:endParaRPr lang="fa-I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7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60362"/>
            <a:ext cx="9144000" cy="387782"/>
          </a:xfrm>
        </p:spPr>
        <p:txBody>
          <a:bodyPr>
            <a:normAutofit/>
          </a:bodyPr>
          <a:lstStyle/>
          <a:p>
            <a:r>
              <a:rPr lang="fa-IR" sz="2400" dirty="0" smtClean="0">
                <a:cs typeface="B Esfehan" panose="00000700000000000000" pitchFamily="2" charset="-78"/>
              </a:rPr>
              <a:t>به نام مهرآفرین مهر گستر</a:t>
            </a:r>
            <a:endParaRPr lang="fa-IR" sz="2400" dirty="0">
              <a:cs typeface="B Esfehan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48541" y="4543890"/>
            <a:ext cx="3549494" cy="1509180"/>
          </a:xfrm>
        </p:spPr>
        <p:txBody>
          <a:bodyPr>
            <a:normAutofit/>
          </a:bodyPr>
          <a:lstStyle/>
          <a:p>
            <a:pPr algn="r"/>
            <a:endParaRPr lang="fa-IR" sz="2500" dirty="0">
              <a:cs typeface="_MRT_Khodkar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2" y="1426688"/>
            <a:ext cx="5163979" cy="311720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</a:t>
            </a:fld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4973782" y="4245320"/>
            <a:ext cx="717665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1CADE4"/>
              </a:buClr>
              <a:buSzPct val="100000"/>
            </a:pPr>
            <a:endParaRPr lang="fa-IR" sz="2500" dirty="0">
              <a:solidFill>
                <a:prstClr val="black">
                  <a:lumMod val="95000"/>
                  <a:lumOff val="5000"/>
                </a:prstClr>
              </a:solidFill>
              <a:cs typeface="B Esfehan" panose="00000700000000000000" pitchFamily="2" charset="-78"/>
            </a:endParaRPr>
          </a:p>
          <a:p>
            <a:pPr lvl="0"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fa-IR" sz="2500" dirty="0">
                <a:solidFill>
                  <a:prstClr val="black">
                    <a:lumMod val="95000"/>
                    <a:lumOff val="5000"/>
                  </a:prstClr>
                </a:solidFill>
                <a:cs typeface="B Esfehan" panose="00000700000000000000" pitchFamily="2" charset="-78"/>
              </a:rPr>
              <a:t> </a:t>
            </a:r>
            <a:r>
              <a:rPr lang="fa-IR" sz="25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B Esfehan" panose="00000700000000000000" pitchFamily="2" charset="-78"/>
              </a:rPr>
              <a:t>مدرس:</a:t>
            </a:r>
            <a:r>
              <a:rPr lang="fa-IR" sz="25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B Esfehan" panose="00000700000000000000" pitchFamily="2" charset="-78"/>
              </a:rPr>
              <a:t>ریحانه  طالبی</a:t>
            </a:r>
          </a:p>
          <a:p>
            <a:pPr lvl="0"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fa-IR" sz="25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B Esfehan" panose="00000700000000000000" pitchFamily="2" charset="-78"/>
              </a:rPr>
              <a:t>هنر و تمدن اسلامی</a:t>
            </a:r>
          </a:p>
          <a:p>
            <a:pPr lvl="0"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fa-IR" sz="25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B Esfehan" panose="00000700000000000000" pitchFamily="2" charset="-78"/>
              </a:rPr>
              <a:t>جلسه اول</a:t>
            </a:r>
            <a:endParaRPr lang="fa-IR" sz="2500" dirty="0">
              <a:solidFill>
                <a:prstClr val="black">
                  <a:lumMod val="95000"/>
                  <a:lumOff val="5000"/>
                </a:prstClr>
              </a:solidFill>
              <a:cs typeface="B Esfeha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18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خوشنویسی: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ایرانیان در سده های نخستین اسلامی مانوی و پهلوی می نوشتند.پس از فتح اسلام خطاطی به شیوه نسخ بوجود آمد.(ابوبکر سعد زنگی در فارس)</a:t>
            </a:r>
          </a:p>
          <a:p>
            <a:pPr marL="0" indent="0">
              <a:buNone/>
            </a:pPr>
            <a:r>
              <a:rPr lang="fa-IR" dirty="0" smtClean="0"/>
              <a:t>در دوره حکومت ایلخانیان به دلیل نفوذ هنر چین اوراق مذهّب کتابها نخستین بار با نقش هایی زینت یافت. در زمان تیموریان خط و خوشنویسی اهمیت ویژه یافت.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86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11</a:t>
            </a:fld>
            <a:endParaRPr lang="fa-I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59" y="124691"/>
            <a:ext cx="4862520" cy="662033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03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260043"/>
            <a:ext cx="4726729" cy="64849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878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65" y="439071"/>
            <a:ext cx="6326797" cy="603163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90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فلزکاری: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تاثیرپذیری آیین اسلام به ساختن اشیاء فلزی از آلیاژهای مختلف ادامه دارد.لازم به ذکر است در این بین از </a:t>
            </a:r>
          </a:p>
          <a:p>
            <a:r>
              <a:rPr lang="fa-IR" dirty="0" smtClean="0"/>
              <a:t>آهن برای ساختن ظروف استفاده چندانی نشده و اغلب برای ساختن ابزارآلات و ادوات جنگی و قفل و کلید </a:t>
            </a:r>
          </a:p>
          <a:p>
            <a:r>
              <a:rPr lang="fa-IR" dirty="0" smtClean="0"/>
              <a:t>و یا قاب درو پنجره بکار رفته شده است. بدلیل نکوهیده بودن استفاده از فلزات گرانبها (طلا و نقره)  نزد </a:t>
            </a:r>
          </a:p>
          <a:p>
            <a:r>
              <a:rPr lang="fa-IR" dirty="0"/>
              <a:t> </a:t>
            </a:r>
            <a:r>
              <a:rPr lang="fa-IR" dirty="0" smtClean="0"/>
              <a:t>مسلمانان تعداد ظروف ساخته شده از طلا و نقره در این دوره بسیار محدود است.</a:t>
            </a:r>
          </a:p>
          <a:p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01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07" y="86962"/>
            <a:ext cx="5048201" cy="665806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83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83" y="277092"/>
            <a:ext cx="9290417" cy="6193612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96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54" y="277092"/>
            <a:ext cx="6254859" cy="646106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5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32" y="188303"/>
            <a:ext cx="9629341" cy="6419561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19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62" y="161978"/>
            <a:ext cx="9463088" cy="6308726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75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5400" dirty="0"/>
              <a:t>صرفا جهت </a:t>
            </a:r>
            <a:r>
              <a:rPr lang="fa-IR" sz="5400" dirty="0" smtClean="0"/>
              <a:t>اطلاع </a:t>
            </a:r>
            <a:r>
              <a:rPr lang="fa-IR" dirty="0" smtClean="0"/>
              <a:t>: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</a:t>
            </a:fld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2715492" y="2576945"/>
            <a:ext cx="80287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a-IR" sz="2800" dirty="0" smtClean="0"/>
              <a:t> </a:t>
            </a:r>
            <a:endParaRPr lang="fa-IR" dirty="0" smtClean="0"/>
          </a:p>
          <a:p>
            <a:pPr>
              <a:buFont typeface="Wingdings" pitchFamily="2" charset="2"/>
              <a:buChar char="§"/>
            </a:pPr>
            <a:r>
              <a:rPr lang="fa-IR" dirty="0" smtClean="0"/>
              <a:t>صوفی را از آن جهت صوف خوانند که: جامۀ صوف دارد.</a:t>
            </a:r>
          </a:p>
          <a:p>
            <a:pPr>
              <a:buFont typeface="Wingdings" pitchFamily="2" charset="2"/>
              <a:buChar char="§"/>
            </a:pPr>
            <a:endParaRPr lang="fa-IR" dirty="0" smtClean="0"/>
          </a:p>
          <a:p>
            <a:pPr>
              <a:buFont typeface="Wingdings" pitchFamily="2" charset="2"/>
              <a:buChar char="§"/>
            </a:pPr>
            <a:r>
              <a:rPr lang="fa-IR" dirty="0" smtClean="0"/>
              <a:t>پشم را به عربی صوف گویند. </a:t>
            </a:r>
          </a:p>
          <a:p>
            <a:pPr>
              <a:buFont typeface="Wingdings" pitchFamily="2" charset="2"/>
              <a:buChar char="§"/>
            </a:pPr>
            <a:endParaRPr lang="fa-IR" dirty="0" smtClean="0"/>
          </a:p>
          <a:p>
            <a:pPr>
              <a:buNone/>
            </a:pPr>
            <a:endParaRPr lang="fa-IR" dirty="0" smtClean="0"/>
          </a:p>
          <a:p>
            <a:pPr>
              <a:buFont typeface="Wingdings" pitchFamily="2" charset="2"/>
              <a:buChar char="§"/>
            </a:pPr>
            <a:r>
              <a:rPr lang="fa-IR" dirty="0" smtClean="0"/>
              <a:t>معنای صاد آن دلیل صدق و صفا،واونشانه وجد و وفا، فاء </a:t>
            </a:r>
          </a:p>
          <a:p>
            <a:pPr>
              <a:buNone/>
            </a:pPr>
            <a:r>
              <a:rPr lang="fa-IR" dirty="0" smtClean="0"/>
              <a:t>  علامت فیض و فناست.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160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51" y="640239"/>
            <a:ext cx="9047449" cy="603163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26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64" y="149902"/>
            <a:ext cx="3856795" cy="659512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71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38" y="275038"/>
            <a:ext cx="3252866" cy="646998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3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38" y="3532539"/>
            <a:ext cx="9720262" cy="1529646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23</a:t>
            </a:fld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96" y="165350"/>
            <a:ext cx="3360020" cy="65796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79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83" y="414252"/>
            <a:ext cx="9290417" cy="6193612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7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1" y="414252"/>
            <a:ext cx="9290417" cy="6193612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41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90" y="277092"/>
            <a:ext cx="5970397" cy="64679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1" y="31865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49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51" y="439071"/>
            <a:ext cx="9047449" cy="603163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479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77" y="277092"/>
            <a:ext cx="9192923" cy="6128616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18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4" y="1014910"/>
            <a:ext cx="4696690" cy="4626799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29</a:t>
            </a:fld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4054244" y="5746961"/>
            <a:ext cx="575991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انگشترطلای دوره تیموری مربوط به اوایل قرن 8برداشته ازکتاب راهنمای صنانع اسلامی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4855" y="3906982"/>
            <a:ext cx="5210418" cy="251258"/>
          </a:xfrm>
        </p:spPr>
        <p:txBody>
          <a:bodyPr>
            <a:normAutofit fontScale="90000"/>
          </a:bodyPr>
          <a:lstStyle/>
          <a:p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11" name="Rectangle 10"/>
          <p:cNvSpPr/>
          <p:nvPr/>
        </p:nvSpPr>
        <p:spPr>
          <a:xfrm>
            <a:off x="8478983" y="540326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 panose="020B0606020104020203"/>
                <a:ea typeface="+mj-ea"/>
              </a:rPr>
              <a:t>جواهرسا زی</a:t>
            </a:r>
            <a:br>
              <a:rPr lang="fa-IR" sz="3600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 panose="020B0606020104020203"/>
                <a:ea typeface="+mj-ea"/>
              </a:rPr>
            </a:br>
            <a:r>
              <a:rPr lang="fa-IR" sz="3600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 panose="020B0606020104020203"/>
                <a:ea typeface="+mj-ea"/>
              </a:rPr>
              <a:t/>
            </a:r>
            <a:br>
              <a:rPr lang="fa-IR" sz="3600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 panose="020B0606020104020203"/>
                <a:ea typeface="+mj-ea"/>
              </a:rPr>
            </a:b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6403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1385456"/>
            <a:ext cx="9643871" cy="4738254"/>
          </a:xfrm>
        </p:spPr>
        <p:txBody>
          <a:bodyPr/>
          <a:lstStyle/>
          <a:p>
            <a:pPr>
              <a:buNone/>
            </a:pPr>
            <a:r>
              <a:rPr lang="fa-IR" dirty="0" smtClean="0"/>
              <a:t> </a:t>
            </a:r>
            <a:r>
              <a:rPr lang="fa-IR" sz="3200" dirty="0" smtClean="0"/>
              <a:t>صفات صوفی پشمینه پوش را 4 مورد می دانند:</a:t>
            </a:r>
            <a:r>
              <a:rPr lang="fa-IR" dirty="0" smtClean="0"/>
              <a:t>   </a:t>
            </a:r>
          </a:p>
          <a:p>
            <a:pPr>
              <a:buNone/>
            </a:pPr>
            <a:endParaRPr lang="fa-IR" dirty="0"/>
          </a:p>
          <a:p>
            <a:pPr>
              <a:buNone/>
            </a:pPr>
            <a:endParaRPr lang="fa-IR" dirty="0"/>
          </a:p>
          <a:p>
            <a:pPr>
              <a:buNone/>
            </a:pPr>
            <a:endParaRPr lang="fa-IR" dirty="0"/>
          </a:p>
          <a:p>
            <a:r>
              <a:rPr lang="fa-IR" sz="2400" dirty="0"/>
              <a:t>دور از نفسیات</a:t>
            </a:r>
          </a:p>
          <a:p>
            <a:r>
              <a:rPr lang="fa-IR" sz="2400" dirty="0"/>
              <a:t>پاکی قلب</a:t>
            </a:r>
          </a:p>
          <a:p>
            <a:r>
              <a:rPr lang="fa-IR" sz="2400" dirty="0"/>
              <a:t>زندگی بی تکلف</a:t>
            </a:r>
          </a:p>
          <a:p>
            <a:r>
              <a:rPr lang="fa-IR" sz="2400" dirty="0"/>
              <a:t>ترک راحتی واسودگی</a:t>
            </a:r>
          </a:p>
          <a:p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96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30</a:t>
            </a:fld>
            <a:endParaRPr lang="fa-IR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5" y="277092"/>
            <a:ext cx="4529266" cy="5699441"/>
          </a:xfrm>
        </p:spPr>
      </p:pic>
      <p:sp>
        <p:nvSpPr>
          <p:cNvPr id="11" name="TextBox 10"/>
          <p:cNvSpPr txBox="1"/>
          <p:nvPr/>
        </p:nvSpPr>
        <p:spPr>
          <a:xfrm>
            <a:off x="2940146" y="5976533"/>
            <a:ext cx="595915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گردن بند طلای دوره تیموری مربوط به اوایل قرن 8برداشته ازکتاب راهنمای صنانع اسلامی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4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70533" y="6333544"/>
            <a:ext cx="973667" cy="274320"/>
          </a:xfrm>
        </p:spPr>
        <p:txBody>
          <a:bodyPr/>
          <a:lstStyle/>
          <a:p>
            <a:fld id="{4C3357A9-1885-4196-ADBB-92B2A706440A}" type="slidenum">
              <a:rPr lang="fa-IR" smtClean="0"/>
              <a:t>31</a:t>
            </a:fld>
            <a:endParaRPr lang="fa-IR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28411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69" y="1967653"/>
            <a:ext cx="7544389" cy="4003656"/>
          </a:xfrm>
        </p:spPr>
      </p:pic>
      <p:sp>
        <p:nvSpPr>
          <p:cNvPr id="11" name="TextBox 10"/>
          <p:cNvSpPr txBox="1"/>
          <p:nvPr/>
        </p:nvSpPr>
        <p:spPr>
          <a:xfrm>
            <a:off x="5643960" y="5971309"/>
            <a:ext cx="4594549" cy="3836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یک </a:t>
            </a:r>
            <a:r>
              <a:rPr lang="fa-IR" dirty="0">
                <a:cs typeface="_MRT_Khodkar" panose="00000700000000000000" pitchFamily="2" charset="-78"/>
              </a:rPr>
              <a:t>جفت گوشواره،ملیله کاری طلا، سده </a:t>
            </a:r>
            <a:r>
              <a:rPr lang="fa-IR" dirty="0" smtClean="0">
                <a:cs typeface="_MRT_Khodkar" panose="00000700000000000000" pitchFamily="2" charset="-78"/>
              </a:rPr>
              <a:t>6و7ه.ق و 12،13میلادی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8675" y="5964212"/>
            <a:ext cx="3970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a-IR" dirty="0">
                <a:solidFill>
                  <a:prstClr val="black"/>
                </a:solidFill>
                <a:cs typeface="_MRT_Khodkar" panose="00000700000000000000" pitchFamily="2" charset="-78"/>
              </a:rPr>
              <a:t>نیاد یاد بود هنرهای اسلامی از </a:t>
            </a:r>
            <a:r>
              <a:rPr lang="fa-IR" dirty="0" smtClean="0">
                <a:solidFill>
                  <a:prstClr val="black"/>
                </a:solidFill>
                <a:cs typeface="_MRT_Khodkar" panose="00000700000000000000" pitchFamily="2" charset="-78"/>
              </a:rPr>
              <a:t>روی کتاب </a:t>
            </a:r>
            <a:r>
              <a:rPr lang="fa-IR" dirty="0">
                <a:solidFill>
                  <a:prstClr val="black"/>
                </a:solidFill>
                <a:cs typeface="_MRT_Khodkar" panose="00000700000000000000" pitchFamily="2" charset="-78"/>
              </a:rPr>
              <a:t>هنرهای ایران</a:t>
            </a:r>
          </a:p>
        </p:txBody>
      </p:sp>
    </p:spTree>
    <p:extLst>
      <p:ext uri="{BB962C8B-B14F-4D97-AF65-F5344CB8AC3E}">
        <p14:creationId xmlns:p14="http://schemas.microsoft.com/office/powerpoint/2010/main" val="124748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8660" y="422889"/>
            <a:ext cx="4868367" cy="53991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32</a:t>
            </a:fld>
            <a:endParaRPr lang="fa-IR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TextBox 6"/>
          <p:cNvSpPr txBox="1"/>
          <p:nvPr/>
        </p:nvSpPr>
        <p:spPr>
          <a:xfrm>
            <a:off x="3474513" y="6047502"/>
            <a:ext cx="62525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گردن آویز،6،7ه0ق ،12و13میلادی،ال.ا مایر-بنیاد یاد بود هنرهای اسلامی از رویکتاب هنرهای ایران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61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کاشی کاری: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هنر کاشی کاری از هنرهای دستی و قدیمی ایران است که قدیمی ترین و زیباترین آن کاشی فیروزه ای </a:t>
            </a:r>
          </a:p>
          <a:p>
            <a:r>
              <a:rPr lang="fa-IR" dirty="0" smtClean="0"/>
              <a:t>اصفهان است که کتیبه های تاریخی مناره های دوران سلجوقی با آنها تزیین شده است.از اساتید این رشته </a:t>
            </a:r>
          </a:p>
          <a:p>
            <a:r>
              <a:rPr lang="fa-IR" dirty="0" smtClean="0"/>
              <a:t>می توان مرحوم مصدق زاده و آقا حسین مصدق زاده را نام برد.</a:t>
            </a:r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رنگ های بکار رفته در هنر کاشی کاری هریک نشان از دوران خاصی از تاریخ دارند و با گذشت ایام، </a:t>
            </a:r>
          </a:p>
          <a:p>
            <a:pPr marL="0" indent="0">
              <a:buNone/>
            </a:pPr>
            <a:r>
              <a:rPr lang="fa-IR" dirty="0" smtClean="0"/>
              <a:t>رنگها تغییر نکرده و همچنان ماندگارند.کاشی کاری با ریاضیات و موسیقی رابطه مستقیم دارد.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91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74" y="713391"/>
            <a:ext cx="4050515" cy="603163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34</a:t>
            </a:fld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9369785" y="713391"/>
            <a:ext cx="195438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4800" dirty="0" smtClean="0"/>
              <a:t>سفالگری</a:t>
            </a:r>
            <a:endParaRPr lang="fa-IR" sz="4800" dirty="0"/>
          </a:p>
        </p:txBody>
      </p:sp>
    </p:spTree>
    <p:extLst>
      <p:ext uri="{BB962C8B-B14F-4D97-AF65-F5344CB8AC3E}">
        <p14:creationId xmlns:p14="http://schemas.microsoft.com/office/powerpoint/2010/main" val="38469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پارچه بافی: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علاقه به محصور کردن نقش در اشکال هندسی در اواخر دوران ساسانی مشهود بود.این میل در دوره های</a:t>
            </a:r>
          </a:p>
          <a:p>
            <a:r>
              <a:rPr lang="fa-IR" dirty="0" smtClean="0"/>
              <a:t>اول اسلامی که کاشی کاری برای تزیین بناها بکار می رفت بسیار لازم می نمود و از همین منبع است که </a:t>
            </a:r>
          </a:p>
          <a:p>
            <a:r>
              <a:rPr lang="fa-IR" dirty="0" smtClean="0"/>
              <a:t>یک طراح پارچه در این دوره نقوش اساسی را با طرح حای ظریف،گل و بوته و مارپیچی حریر،لازم </a:t>
            </a:r>
          </a:p>
          <a:p>
            <a:r>
              <a:rPr lang="fa-IR" dirty="0" smtClean="0"/>
              <a:t>بوده اقتباس کرده است.</a:t>
            </a:r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30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36</a:t>
            </a:fld>
            <a:endParaRPr lang="fa-I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65" y="1070081"/>
            <a:ext cx="3909406" cy="375130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8" y="1019949"/>
            <a:ext cx="3813434" cy="3851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7952" y="5084618"/>
            <a:ext cx="390940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cs typeface="_MRT_Khodkar" panose="00000700000000000000" pitchFamily="2" charset="-78"/>
              </a:rPr>
              <a:t>قرن 5و6 هجری، ابریشم جناغی باف</a:t>
            </a:r>
            <a:endParaRPr lang="fa-IR" sz="2400" dirty="0">
              <a:cs typeface="_MRT_Khodka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0395" y="5084618"/>
            <a:ext cx="38134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cs typeface="_MRT_Khodkar" panose="00000700000000000000" pitchFamily="2" charset="-78"/>
              </a:rPr>
              <a:t>قرن 6 هجری، ابریشم احتمال ایران</a:t>
            </a:r>
            <a:endParaRPr lang="fa-IR" sz="2400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19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5" y="959247"/>
            <a:ext cx="3151328" cy="361652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37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11" y="959247"/>
            <a:ext cx="3078185" cy="3616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0320" y="4918364"/>
            <a:ext cx="279861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cs typeface="_MRT_Khodkar" panose="00000700000000000000" pitchFamily="2" charset="-78"/>
              </a:rPr>
              <a:t>قرن 6 هجری، پوشش مقبره</a:t>
            </a:r>
            <a:endParaRPr lang="fa-IR" sz="2000" dirty="0">
              <a:cs typeface="_MRT_Khodka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5756" y="4918364"/>
            <a:ext cx="29510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cs typeface="_MRT_Khodkar" panose="00000700000000000000" pitchFamily="2" charset="-78"/>
              </a:rPr>
              <a:t>قرن 6 هجری، پارچه پشم ابریشم</a:t>
            </a:r>
            <a:endParaRPr lang="fa-IR" sz="2000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66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1387" y="1354687"/>
            <a:ext cx="3469722" cy="4539336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38</a:t>
            </a:fld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1313645" y="2665927"/>
            <a:ext cx="569767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پارچه با نقش شیران متقابل سده 8 و9میلادی</a:t>
            </a:r>
          </a:p>
          <a:p>
            <a:endParaRPr lang="fa-IR" dirty="0">
              <a:cs typeface="_MRT_Khodkar" panose="00000700000000000000" pitchFamily="2" charset="-78"/>
            </a:endParaRPr>
          </a:p>
          <a:p>
            <a:r>
              <a:rPr lang="fa-IR" dirty="0" smtClean="0">
                <a:cs typeface="_MRT_Khodkar" panose="00000700000000000000" pitchFamily="2" charset="-78"/>
              </a:rPr>
              <a:t>موزه واتیکان محل بافت ایران شرقی رنگ:</a:t>
            </a:r>
          </a:p>
          <a:p>
            <a:endParaRPr lang="fa-IR" dirty="0">
              <a:cs typeface="_MRT_Khodkar" panose="00000700000000000000" pitchFamily="2" charset="-78"/>
            </a:endParaRPr>
          </a:p>
          <a:p>
            <a:r>
              <a:rPr lang="fa-IR" dirty="0" smtClean="0">
                <a:cs typeface="_MRT_Khodkar" panose="00000700000000000000" pitchFamily="2" charset="-78"/>
              </a:rPr>
              <a:t>سبز ،زرد،ابی،خاکستری وسفید(گیریشمن ج2،ص 233)</a:t>
            </a:r>
          </a:p>
        </p:txBody>
      </p:sp>
    </p:spTree>
    <p:extLst>
      <p:ext uri="{BB962C8B-B14F-4D97-AF65-F5344CB8AC3E}">
        <p14:creationId xmlns:p14="http://schemas.microsoft.com/office/powerpoint/2010/main" val="38254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8" y="2694432"/>
            <a:ext cx="5114469" cy="328712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39</a:t>
            </a:fld>
            <a:endParaRPr lang="fa-IR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16" y="590345"/>
            <a:ext cx="5495484" cy="4208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786" y="6101372"/>
            <a:ext cx="544841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کفن سن روس ،پاد </a:t>
            </a:r>
            <a:r>
              <a:rPr lang="fa-IR" dirty="0" smtClean="0">
                <a:cs typeface="_MRT_Khodkar" panose="00000700000000000000" pitchFamily="2" charset="-78"/>
              </a:rPr>
              <a:t>وکاله،پارچه ابریشمین ،سده4ه.ق/10میلادی،خراسان،موزه </a:t>
            </a:r>
            <a:r>
              <a:rPr lang="fa-IR" dirty="0" smtClean="0">
                <a:cs typeface="_MRT_Khodkar" panose="00000700000000000000" pitchFamily="2" charset="-78"/>
              </a:rPr>
              <a:t>لوور پاریس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2478" y="5070755"/>
            <a:ext cx="48891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پارچه بانقش فیلهای متقارن-ابریشم-رنگ زرد،سبز،آبی،سفید-10/23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01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17904" lvl="5" indent="-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Georgia"/>
                <a:cs typeface="Times New Roman" panose="02020603050405020304" pitchFamily="18" charset="0"/>
              </a:rPr>
              <a:t>لباس </a:t>
            </a:r>
            <a:r>
              <a:rPr lang="fa-IR" sz="2800" dirty="0">
                <a:solidFill>
                  <a:prstClr val="black"/>
                </a:solidFill>
                <a:latin typeface="Georgia"/>
                <a:cs typeface="Times New Roman" panose="02020603050405020304" pitchFamily="18" charset="0"/>
              </a:rPr>
              <a:t>به معنی جامه وپوشش است</a:t>
            </a:r>
            <a:r>
              <a:rPr lang="fa-IR" sz="2800" dirty="0" smtClean="0">
                <a:solidFill>
                  <a:prstClr val="black"/>
                </a:solidFill>
                <a:latin typeface="Georgia"/>
                <a:cs typeface="Times New Roman" panose="02020603050405020304" pitchFamily="18" charset="0"/>
              </a:rPr>
              <a:t>.  </a:t>
            </a:r>
          </a:p>
          <a:p>
            <a:pPr marL="1060704" lvl="5" inden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None/>
            </a:pPr>
            <a:endParaRPr lang="fa-IR" sz="2700" dirty="0">
              <a:solidFill>
                <a:prstClr val="black"/>
              </a:solidFill>
              <a:latin typeface="Georgia"/>
              <a:cs typeface="Times New Roman" panose="02020603050405020304" pitchFamily="18" charset="0"/>
            </a:endParaRP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fa-IR" sz="2700" dirty="0">
                <a:solidFill>
                  <a:prstClr val="black"/>
                </a:solidFill>
                <a:latin typeface="Georgia"/>
                <a:cs typeface="Times New Roman" panose="02020603050405020304" pitchFamily="18" charset="0"/>
              </a:rPr>
              <a:t>پوشیدن انواع جامعه مباح است مگر ابریشم برای مردان حرام</a:t>
            </a:r>
            <a:endParaRPr lang="fa-IR" sz="2800" dirty="0">
              <a:solidFill>
                <a:prstClr val="black"/>
              </a:solidFill>
              <a:latin typeface="Georgia"/>
              <a:cs typeface="Times New Roman" panose="02020603050405020304" pitchFamily="18" charset="0"/>
            </a:endParaRP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endParaRPr lang="fa-IR" sz="2800" dirty="0">
              <a:solidFill>
                <a:prstClr val="black"/>
              </a:solidFill>
              <a:latin typeface="Georgia"/>
              <a:cs typeface="Times New Roman" panose="02020603050405020304" pitchFamily="18" charset="0"/>
            </a:endParaRP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fa-IR" sz="2800" dirty="0">
                <a:solidFill>
                  <a:prstClr val="black"/>
                </a:solidFill>
                <a:latin typeface="Georgia"/>
                <a:cs typeface="Times New Roman" panose="02020603050405020304" pitchFamily="18" charset="0"/>
              </a:rPr>
              <a:t>لباس صوفیان شامل:</a:t>
            </a:r>
          </a:p>
          <a:p>
            <a:pPr marL="274320" lvl="0" indent="-27432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fa-IR" sz="2800" dirty="0">
                <a:solidFill>
                  <a:prstClr val="black"/>
                </a:solidFill>
                <a:latin typeface="Georgia"/>
                <a:cs typeface="Times New Roman" panose="02020603050405020304" pitchFamily="18" charset="0"/>
              </a:rPr>
              <a:t>هزار بخیه ، چهار چاک ، یلک ،علم دار، کرسی دار، فراویز بر آورده، استین شکافته  ،شوشه ، قاسمی ، قریشی  ، سلیم ، مفتولی کنپک</a:t>
            </a:r>
          </a:p>
          <a:p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52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3" y="155717"/>
            <a:ext cx="3664527" cy="5826184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40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54" y="155717"/>
            <a:ext cx="3688412" cy="582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1015" y="6083276"/>
            <a:ext cx="3733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 7 هجری، تاپستری ابریشم و نخ طلایی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2469" y="6061802"/>
            <a:ext cx="36884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اواخر قرن 9 هجری، ابریشم زربفت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547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66" y="1305601"/>
            <a:ext cx="4475018" cy="436653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41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10" y="152398"/>
            <a:ext cx="3673077" cy="5741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7930" y="6008759"/>
            <a:ext cx="367307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cs typeface="_MRT_Khodkar" panose="00000700000000000000" pitchFamily="2" charset="-78"/>
              </a:rPr>
              <a:t>قرن 9 هجری، نقاشی از مرجع گلشن</a:t>
            </a:r>
            <a:endParaRPr lang="fa-IR" sz="2000" dirty="0">
              <a:cs typeface="_MRT_Khodka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6686" y="5935374"/>
            <a:ext cx="43234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cs typeface="_MRT_Khodkar" panose="00000700000000000000" pitchFamily="2" charset="-78"/>
              </a:rPr>
              <a:t>قرن 10 هجری، پارچه دورو از ابریشم</a:t>
            </a:r>
            <a:endParaRPr lang="fa-IR" sz="2000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90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68" y="232856"/>
            <a:ext cx="4478874" cy="5477878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42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20" y="330768"/>
            <a:ext cx="3595629" cy="5406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5943600"/>
            <a:ext cx="4045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 11 هجری، دیدار شیرین توسط خسرو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1120" y="5943600"/>
            <a:ext cx="35956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 10 هجری، پرده از نوع قلمکار کتیبه دار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12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77" y="1212424"/>
            <a:ext cx="3627244" cy="3612193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43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0" y="2084832"/>
            <a:ext cx="2138849" cy="3843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62" y="377398"/>
            <a:ext cx="4191161" cy="5282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8287" y="565964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dirty="0"/>
          </a:p>
        </p:txBody>
      </p:sp>
      <p:sp>
        <p:nvSpPr>
          <p:cNvPr id="3" name="TextBox 2"/>
          <p:cNvSpPr txBox="1"/>
          <p:nvPr/>
        </p:nvSpPr>
        <p:spPr>
          <a:xfrm>
            <a:off x="3358791" y="4853897"/>
            <a:ext cx="34676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قرن11هجری قسمتی از پارچه زری دارایی،پوشش قبر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08075"/>
            <a:ext cx="30051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قرن11هجری ابریشم بافته شده با نخهای فازی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8288" y="5765746"/>
            <a:ext cx="38086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قرن11هجری ابریشم بافته شده با نخهای فازی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1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76" y="129121"/>
            <a:ext cx="4882782" cy="3267370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44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86" y="3396491"/>
            <a:ext cx="4916372" cy="31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70" y="390644"/>
            <a:ext cx="4574466" cy="3326884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45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41" y="3656204"/>
            <a:ext cx="4575495" cy="30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1" y="547549"/>
            <a:ext cx="7557052" cy="4768827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46</a:t>
            </a:fld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2633489" y="5512158"/>
            <a:ext cx="778603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با سازی طرح لباس خسرو پرویزدر صحنه خسرو سوار براسب(باز سازی رنگ وطرحها ونقوش پوشاک ساسانی براساس حجاری های طاق بستان)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67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0" y="1234358"/>
            <a:ext cx="6561894" cy="4707898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47</a:t>
            </a:fld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8917984" y="526472"/>
            <a:ext cx="16348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/>
              <a:t>پوشاک </a:t>
            </a:r>
            <a:endParaRPr lang="fa-IR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333944" y="6662528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4571649" y="6026116"/>
            <a:ext cx="27622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 6 هجری ،پیراهن با کتیبه بهار الودله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1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27" y="0"/>
            <a:ext cx="6055173" cy="604058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2" y="1830798"/>
            <a:ext cx="3325091" cy="42244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9858" y="6123288"/>
            <a:ext cx="8283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جنس ابریشم سذه 7میلادی موزه هنرهای پاریس بافت ایران ،قطعه ای ازپارچه در موزه ویکتوریا و البرت لندن  نگهداری میشود.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03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27" y="277092"/>
            <a:ext cx="5396163" cy="5433377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49</a:t>
            </a:fld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4185634" y="5833927"/>
            <a:ext cx="42242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قرن 10 هجری پیراهن کتان منقوش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34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762806"/>
            <a:ext cx="9934817" cy="4546554"/>
          </a:xfrm>
        </p:spPr>
        <p:txBody>
          <a:bodyPr/>
          <a:lstStyle/>
          <a:p>
            <a:r>
              <a:rPr lang="fa-IR" sz="2800" dirty="0"/>
              <a:t>تاجهای که اهل طریقت بر سر می نهند:</a:t>
            </a:r>
          </a:p>
          <a:p>
            <a:r>
              <a:rPr lang="fa-IR" sz="2800" dirty="0"/>
              <a:t> </a:t>
            </a:r>
          </a:p>
          <a:p>
            <a:pPr>
              <a:buNone/>
            </a:pPr>
            <a:r>
              <a:rPr lang="fa-IR" sz="2400" dirty="0"/>
              <a:t>تاج نمد ، تاج  پوست ، غرجق ، گلیم بستن ، شمله بستن ، عمامه بستن  </a:t>
            </a:r>
          </a:p>
          <a:p>
            <a:pPr>
              <a:buNone/>
            </a:pPr>
            <a:endParaRPr lang="fa-IR" sz="2400" dirty="0"/>
          </a:p>
          <a:p>
            <a:pPr>
              <a:buNone/>
            </a:pPr>
            <a:r>
              <a:rPr lang="fa-IR" sz="2400" dirty="0"/>
              <a:t>رنگهای تاجها و وصله های آن هر یک اشاره به معنای دارد که صاحب کسوت باید به کنه ان رسیده باشد</a:t>
            </a:r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4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2" y="585216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50</a:t>
            </a:fld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52" y="1136060"/>
            <a:ext cx="4454328" cy="41318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50" y="2314524"/>
            <a:ext cx="4202345" cy="3951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5372" y="5389908"/>
            <a:ext cx="27315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نمای جلوی پیراهن رزم موزه آستان </a:t>
            </a:r>
            <a:r>
              <a:rPr lang="fa-IR" dirty="0" smtClean="0">
                <a:cs typeface="_MRT_Khodkar" panose="00000700000000000000" pitchFamily="2" charset="-78"/>
              </a:rPr>
              <a:t>قدس  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199" y="6495963"/>
            <a:ext cx="48368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نمای پشت پیراهن رزم موزه آستان قدس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98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9038" y="6470703"/>
            <a:ext cx="677969" cy="295267"/>
          </a:xfrm>
        </p:spPr>
        <p:txBody>
          <a:bodyPr/>
          <a:lstStyle/>
          <a:p>
            <a:fld id="{4C3357A9-1885-4196-ADBB-92B2A706440A}" type="slidenum">
              <a:rPr lang="fa-IR" smtClean="0"/>
              <a:t>51</a:t>
            </a:fld>
            <a:endParaRPr lang="fa-IR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67" y="1621891"/>
            <a:ext cx="2767399" cy="392612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00" y="1160705"/>
            <a:ext cx="2663773" cy="4290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80701" y="5450915"/>
            <a:ext cx="35803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سرو دروازه سنگی عمارت کلاه فرهنگی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0996" y="5820247"/>
            <a:ext cx="35290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سرو بر روی لباس رزم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00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07" y="1173805"/>
            <a:ext cx="4060643" cy="37266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52</a:t>
            </a:fld>
            <a:endParaRPr lang="fa-IR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7" y="585216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30" y="1762806"/>
            <a:ext cx="2497440" cy="4074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9823" y="5869189"/>
            <a:ext cx="5331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سرو در تزیینات ارگ کریم خانی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8583" y="5132639"/>
            <a:ext cx="26019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سرو در حجاری های  تخت جمشید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7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20" y="585216"/>
            <a:ext cx="6253294" cy="47004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53</a:t>
            </a:fld>
            <a:endParaRPr lang="fa-IR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46" y="585216"/>
            <a:ext cx="2461775" cy="3468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9" y="4242546"/>
            <a:ext cx="4706007" cy="2086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3972" y="5427571"/>
            <a:ext cx="535761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شیر بر روی استین و پشت لباس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22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یینات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3" y="1600858"/>
            <a:ext cx="5412345" cy="39931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54</a:t>
            </a:fld>
            <a:endParaRPr lang="fa-IR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85" y="1600858"/>
            <a:ext cx="3762462" cy="2765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8196" y="4852552"/>
            <a:ext cx="38716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متداخل  پایین لباس رزم</a:t>
            </a:r>
            <a:endParaRPr lang="fa-IR" dirty="0">
              <a:cs typeface="_MRT_Khodka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0952" y="7387049"/>
            <a:ext cx="294343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تزیینات داخل حمام ارگ کریم خانی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44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55</a:t>
            </a:fld>
            <a:endParaRPr lang="fa-IR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1082" y="5597238"/>
            <a:ext cx="57053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cs typeface="_MRT_Khodkar" panose="00000700000000000000" pitchFamily="2" charset="-78"/>
              </a:rPr>
              <a:t>پیراهن فتح،دوره صفویه خزانه موزه ملی ایران</a:t>
            </a:r>
            <a:endParaRPr lang="fa-IR" sz="2800" dirty="0">
              <a:cs typeface="_MRT_Khodka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76" y="277092"/>
            <a:ext cx="6698887" cy="5320146"/>
          </a:xfrm>
        </p:spPr>
      </p:pic>
    </p:spTree>
    <p:extLst>
      <p:ext uri="{BB962C8B-B14F-4D97-AF65-F5344CB8AC3E}">
        <p14:creationId xmlns:p14="http://schemas.microsoft.com/office/powerpoint/2010/main" val="17924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74" y="277092"/>
            <a:ext cx="8255669" cy="5414865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10984730" y="6466717"/>
            <a:ext cx="973667" cy="274320"/>
          </a:xfrm>
        </p:spPr>
        <p:txBody>
          <a:bodyPr/>
          <a:lstStyle/>
          <a:p>
            <a:fld id="{4C3357A9-1885-4196-ADBB-92B2A706440A}" type="slidenum">
              <a:rPr lang="fa-IR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56</a:t>
            </a:fld>
            <a:endParaRPr lang="fa-IR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7885" y="5691957"/>
            <a:ext cx="16979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پیراهن فتح (موزه اهر)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03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57</a:t>
            </a:fld>
            <a:endParaRPr lang="fa-I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14" y="450287"/>
            <a:ext cx="3724104" cy="489454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99" y="2157037"/>
            <a:ext cx="4391643" cy="3412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292" y="5779092"/>
            <a:ext cx="98976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خفتانی از نوع ابریشم به رنگ سبزبا آسترخز با نقش سیمرغ تزیین شده بهدست آمد از ناحیه موشجووایابالکا از زیر خاک سده هشتم ونهم میلادی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4445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99" y="1112777"/>
            <a:ext cx="6765524" cy="4896262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58</a:t>
            </a:fld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3249977" y="6009039"/>
            <a:ext cx="65109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نقش و رنگ لباس ورگومن وهمراهان او،نقاشی دیواری افراسیاب بر اساس حجاری طاق بزرگ ،طاق بستان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51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316" y="110836"/>
            <a:ext cx="10193320" cy="4785364"/>
          </a:xfrm>
        </p:spPr>
        <p:txBody>
          <a:bodyPr>
            <a:normAutofit/>
          </a:bodyPr>
          <a:lstStyle/>
          <a:p>
            <a:r>
              <a:rPr lang="fa-IR" sz="3200" dirty="0" smtClean="0"/>
              <a:t>کارهای ایده گرفته :</a:t>
            </a:r>
            <a:endParaRPr lang="fa-IR" sz="32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59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1" y="771535"/>
            <a:ext cx="4066881" cy="5752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42" y="790884"/>
            <a:ext cx="4962909" cy="5713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2316" y="6101372"/>
            <a:ext cx="38568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نمونه پارچه چاپی اجرا شده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36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3200" dirty="0" smtClean="0"/>
              <a:t>رنگهای مورد استفاده اعراب:</a:t>
            </a:r>
          </a:p>
          <a:p>
            <a:r>
              <a:rPr lang="fa-IR" sz="3200" dirty="0" smtClean="0"/>
              <a:t>-سفید</a:t>
            </a:r>
          </a:p>
          <a:p>
            <a:r>
              <a:rPr lang="fa-IR" sz="3200" dirty="0" smtClean="0"/>
              <a:t>-سیاه</a:t>
            </a:r>
          </a:p>
          <a:p>
            <a:r>
              <a:rPr lang="fa-IR" sz="3200" dirty="0" smtClean="0"/>
              <a:t>-سبز</a:t>
            </a:r>
          </a:p>
          <a:p>
            <a:r>
              <a:rPr lang="fa-IR" sz="3200" dirty="0" smtClean="0"/>
              <a:t>-کبود</a:t>
            </a:r>
          </a:p>
          <a:p>
            <a:r>
              <a:rPr lang="fa-IR" sz="3200" dirty="0" smtClean="0"/>
              <a:t>-خود رنگ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37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3795" y="-807819"/>
            <a:ext cx="5717310" cy="7887132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60</a:t>
            </a:fld>
            <a:endParaRPr lang="fa-IR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4034" y="6147538"/>
            <a:ext cx="376776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_MRT_Khodkar" panose="00000700000000000000" pitchFamily="2" charset="-78"/>
              </a:rPr>
              <a:t>طرح پارچه  </a:t>
            </a:r>
            <a:r>
              <a:rPr lang="fa-IR" smtClean="0">
                <a:cs typeface="_MRT_Khodkar" panose="00000700000000000000" pitchFamily="2" charset="-78"/>
              </a:rPr>
              <a:t>با فتی اجرا </a:t>
            </a:r>
            <a:r>
              <a:rPr lang="fa-IR" dirty="0" smtClean="0">
                <a:cs typeface="_MRT_Khodkar" panose="00000700000000000000" pitchFamily="2" charset="-78"/>
              </a:rPr>
              <a:t>شده</a:t>
            </a:r>
            <a:endParaRPr lang="fa-IR" dirty="0">
              <a:cs typeface="_MRT_Khodka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70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نمادهای رنگی در لباس های اهل تصوف:</a:t>
            </a:r>
          </a:p>
          <a:p>
            <a:r>
              <a:rPr lang="fa-IR" dirty="0" smtClean="0"/>
              <a:t>-سپید                                                         -سرخ</a:t>
            </a:r>
          </a:p>
          <a:p>
            <a:r>
              <a:rPr lang="fa-IR" dirty="0" smtClean="0"/>
              <a:t>-سیاه                                                         -نیلی</a:t>
            </a:r>
          </a:p>
          <a:p>
            <a:r>
              <a:rPr lang="fa-IR" dirty="0" smtClean="0"/>
              <a:t>-کبود</a:t>
            </a:r>
            <a:r>
              <a:rPr lang="fa-IR" dirty="0"/>
              <a:t> </a:t>
            </a:r>
            <a:r>
              <a:rPr lang="fa-IR" dirty="0" smtClean="0"/>
              <a:t>یا ارزق</a:t>
            </a:r>
          </a:p>
          <a:p>
            <a:r>
              <a:rPr lang="fa-IR" dirty="0" smtClean="0"/>
              <a:t>-سبز</a:t>
            </a:r>
          </a:p>
          <a:p>
            <a:r>
              <a:rPr lang="fa-IR" dirty="0" smtClean="0"/>
              <a:t>-خودرنگ</a:t>
            </a:r>
          </a:p>
          <a:p>
            <a:r>
              <a:rPr lang="fa-IR" dirty="0" smtClean="0"/>
              <a:t>-عسلی</a:t>
            </a:r>
          </a:p>
          <a:p>
            <a:r>
              <a:rPr lang="fa-IR" dirty="0" smtClean="0"/>
              <a:t>-ملمع(مصبغ،رنگارنگ)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30480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83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11927"/>
            <a:ext cx="9813205" cy="4397433"/>
          </a:xfrm>
        </p:spPr>
        <p:txBody>
          <a:bodyPr/>
          <a:lstStyle/>
          <a:p>
            <a:r>
              <a:rPr lang="fa-IR" sz="3200" dirty="0" smtClean="0"/>
              <a:t>چگونگی ورود اسلام به ایران:</a:t>
            </a:r>
          </a:p>
          <a:p>
            <a:r>
              <a:rPr lang="fa-IR" dirty="0" smtClean="0"/>
              <a:t>در نتیجه توزیع نابرابر امتیازات سیاسی،اجتماعی،اقتصادی و در پاسخ به نظام قشربندی ساسانی نهضت </a:t>
            </a:r>
          </a:p>
          <a:p>
            <a:r>
              <a:rPr lang="fa-IR" dirty="0" smtClean="0"/>
              <a:t>های مانی و مزدک پدید آمدمد.</a:t>
            </a:r>
          </a:p>
          <a:p>
            <a:r>
              <a:rPr lang="fa-IR" dirty="0" smtClean="0"/>
              <a:t>پیوستن اقشار مختلف اجتماعی به نهضت مزدکیان و آشفتگی ناشی از آن </a:t>
            </a:r>
          </a:p>
          <a:p>
            <a:r>
              <a:rPr lang="fa-IR" dirty="0" smtClean="0"/>
              <a:t>(طبری،1378ق/1967م،ج،93/2)</a:t>
            </a:r>
          </a:p>
          <a:p>
            <a:r>
              <a:rPr lang="fa-IR" dirty="0" smtClean="0"/>
              <a:t>خسروانوشیروان را بر آن داشت تا پس از رسیدن به سلطنت (531-579م)اصلاحات مختلف مالیاتی و </a:t>
            </a:r>
          </a:p>
          <a:p>
            <a:r>
              <a:rPr lang="fa-IR" dirty="0" smtClean="0"/>
              <a:t>اقتصادی و نظامی و سیاسی و قضایی را عملی کند.(ابن مسکویه،1379،ج82/1)</a:t>
            </a:r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44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782" y="1607127"/>
            <a:ext cx="9740854" cy="4179039"/>
          </a:xfrm>
        </p:spPr>
        <p:txBody>
          <a:bodyPr>
            <a:normAutofit/>
          </a:bodyPr>
          <a:lstStyle/>
          <a:p>
            <a:r>
              <a:rPr lang="fa-IR" sz="2800" dirty="0" smtClean="0"/>
              <a:t>تاثیر ورود دین اسلام برقشربندی اجتماعی ایران:</a:t>
            </a:r>
          </a:p>
          <a:p>
            <a:r>
              <a:rPr lang="fa-IR" sz="2400" dirty="0" smtClean="0"/>
              <a:t>تغییر حاکمیت از پادشاهی به خلافت</a:t>
            </a:r>
            <a:r>
              <a:rPr lang="fa-IR" dirty="0" smtClean="0"/>
              <a:t>.</a:t>
            </a:r>
          </a:p>
          <a:p>
            <a:r>
              <a:rPr lang="fa-IR" sz="2800" dirty="0" smtClean="0"/>
              <a:t>مناطق سکونت مسلمانان در ایران</a:t>
            </a:r>
            <a:r>
              <a:rPr lang="fa-IR" dirty="0" smtClean="0"/>
              <a:t>:</a:t>
            </a:r>
          </a:p>
          <a:p>
            <a:r>
              <a:rPr lang="fa-IR" dirty="0" smtClean="0"/>
              <a:t>اولین کسانی که مسلمان شدند اهالی یمن و عمان بودند.اولین منطقه ای که در ایران فتح شد: سوق الاهواز ، هرمزان،مرزبان خوزستان</a:t>
            </a:r>
          </a:p>
          <a:p>
            <a:r>
              <a:rPr lang="fa-IR" dirty="0" smtClean="0"/>
              <a:t>-  مهاجرت ازدیان به عراق،طایفه عبدالقیس به توج  و اسکان بخشی از طایفه ازد به خراسان ،اشعریان در قم </a:t>
            </a:r>
          </a:p>
          <a:p>
            <a:r>
              <a:rPr lang="fa-IR" dirty="0" smtClean="0"/>
              <a:t>علاوه بر آن قبایل ناسازگار و مخالف امویان به اجبار به ایران کوچانیده و تبعید شدند و برخی دیگر علیه </a:t>
            </a:r>
          </a:p>
          <a:p>
            <a:r>
              <a:rPr lang="fa-IR" dirty="0" smtClean="0"/>
              <a:t>امویان شوریدند و به خراسان و سیستان و نواحی شرقی ایران متواری شدند.</a:t>
            </a:r>
          </a:p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" y="277092"/>
            <a:ext cx="1917460" cy="1485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57A9-1885-4196-ADBB-92B2A706440A}" type="slidenum">
              <a:rPr lang="fa-IR" smtClean="0"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66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1429</TotalTime>
  <Words>1141</Words>
  <Application>Microsoft Office PowerPoint</Application>
  <PresentationFormat>Widescreen</PresentationFormat>
  <Paragraphs>194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_MRT_Khodkar</vt:lpstr>
      <vt:lpstr>Arial</vt:lpstr>
      <vt:lpstr>B Esfehan</vt:lpstr>
      <vt:lpstr>Calibri</vt:lpstr>
      <vt:lpstr>Georgia</vt:lpstr>
      <vt:lpstr>Times New Roman</vt:lpstr>
      <vt:lpstr>Tw Cen MT</vt:lpstr>
      <vt:lpstr>Tw Cen MT Condensed</vt:lpstr>
      <vt:lpstr>Wingdings</vt:lpstr>
      <vt:lpstr>Wingdings 2</vt:lpstr>
      <vt:lpstr>Wingdings 3</vt:lpstr>
      <vt:lpstr>Integral</vt:lpstr>
      <vt:lpstr>به نام مهرآفرین مهر گستر</vt:lpstr>
      <vt:lpstr>صرفا جهت اطلاع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خوشنویسی:</vt:lpstr>
      <vt:lpstr>PowerPoint Presentation</vt:lpstr>
      <vt:lpstr>PowerPoint Presentation</vt:lpstr>
      <vt:lpstr>PowerPoint Presentation</vt:lpstr>
      <vt:lpstr>فلزکاری: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کاشی کاری:</vt:lpstr>
      <vt:lpstr>PowerPoint Presentation</vt:lpstr>
      <vt:lpstr>پارچه بافی: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</vt:lpstr>
      <vt:lpstr>PowerPoint Presentation</vt:lpstr>
      <vt:lpstr>ن</vt:lpstr>
      <vt:lpstr>PowerPoint Presentation</vt:lpstr>
      <vt:lpstr>PowerPoint Presentation</vt:lpstr>
      <vt:lpstr>یینات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</dc:creator>
  <cp:lastModifiedBy>asus</cp:lastModifiedBy>
  <cp:revision>109</cp:revision>
  <dcterms:created xsi:type="dcterms:W3CDTF">2016-03-31T12:10:40Z</dcterms:created>
  <dcterms:modified xsi:type="dcterms:W3CDTF">2020-03-13T09:14:51Z</dcterms:modified>
</cp:coreProperties>
</file>