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116" r:id="rId1"/>
  </p:sldMasterIdLst>
  <p:notesMasterIdLst>
    <p:notesMasterId r:id="rId16"/>
  </p:notesMasterIdLst>
  <p:sldIdLst>
    <p:sldId id="293" r:id="rId2"/>
    <p:sldId id="261" r:id="rId3"/>
    <p:sldId id="297" r:id="rId4"/>
    <p:sldId id="294" r:id="rId5"/>
    <p:sldId id="295" r:id="rId6"/>
    <p:sldId id="298" r:id="rId7"/>
    <p:sldId id="296" r:id="rId8"/>
    <p:sldId id="299" r:id="rId9"/>
    <p:sldId id="300" r:id="rId10"/>
    <p:sldId id="301" r:id="rId11"/>
    <p:sldId id="302" r:id="rId12"/>
    <p:sldId id="303" r:id="rId13"/>
    <p:sldId id="304" r:id="rId14"/>
    <p:sldId id="305" r:id="rId1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80" autoAdjust="0"/>
    <p:restoredTop sz="87101" autoAdjust="0"/>
  </p:normalViewPr>
  <p:slideViewPr>
    <p:cSldViewPr>
      <p:cViewPr varScale="1">
        <p:scale>
          <a:sx n="64" d="100"/>
          <a:sy n="64" d="100"/>
        </p:scale>
        <p:origin x="72" y="82"/>
      </p:cViewPr>
      <p:guideLst>
        <p:guide orient="horz" pos="2160"/>
        <p:guide pos="2880"/>
      </p:guideLst>
    </p:cSldViewPr>
  </p:slideViewPr>
  <p:notesTextViewPr>
    <p:cViewPr>
      <p:scale>
        <a:sx n="1" d="1"/>
        <a:sy n="1" d="1"/>
      </p:scale>
      <p:origin x="0" y="0"/>
    </p:cViewPr>
  </p:notesTextViewPr>
  <p:sorterViewPr>
    <p:cViewPr>
      <p:scale>
        <a:sx n="77" d="100"/>
        <a:sy n="77"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752BBE-7A6B-4BE0-BCC3-564CC43B56EB}" type="datetimeFigureOut">
              <a:rPr lang="en-US" smtClean="0"/>
              <a:pPr/>
              <a:t>3/11/2020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21C16B-9D58-4FDA-A239-BFD5C88C5BE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F81C8B1C-9F15-47EB-83DF-2BBC7D86666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advTm="3000">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1C8B1C-9F15-47EB-83DF-2BBC7D86666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advTm="3000">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2B107BB-E2A1-4354-ADD4-123F353C9557}" type="datetimeFigureOut">
              <a:rPr lang="fa-IR" smtClean="0"/>
              <a:pPr/>
              <a:t>17/07/1441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F81C8B1C-9F15-47EB-83DF-2BBC7D866666}"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advTm="3000">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2B107BB-E2A1-4354-ADD4-123F353C9557}" type="datetimeFigureOut">
              <a:rPr lang="fa-IR" smtClean="0"/>
              <a:pPr/>
              <a:t>17/07/1441</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1C8B1C-9F15-47EB-83DF-2BBC7D866666}"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ransition spd="slow" advTm="3000">
    <p:newsflash/>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692696"/>
            <a:ext cx="6120680" cy="50941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62004429"/>
      </p:ext>
    </p:extLst>
  </p:cSld>
  <p:clrMapOvr>
    <a:masterClrMapping/>
  </p:clrMapOvr>
  <p:transition spd="slow" advTm="3000">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3728" y="1340768"/>
            <a:ext cx="6228184" cy="473206"/>
          </a:xfrm>
          <a:prstGeom prst="rect">
            <a:avLst/>
          </a:prstGeom>
        </p:spPr>
        <p:txBody>
          <a:bodyPr wrap="square">
            <a:spAutoFit/>
          </a:bodyPr>
          <a:lstStyle/>
          <a:p>
            <a:pPr algn="just">
              <a:lnSpc>
                <a:spcPct val="150000"/>
              </a:lnSpc>
            </a:pPr>
            <a:r>
              <a:rPr lang="ar-SA" b="1" dirty="0">
                <a:cs typeface="B Nazanin" panose="00000400000000000000" pitchFamily="2" charset="-78"/>
              </a:rPr>
              <a:t>لوح فوق با نگاهی واقع گرایانه از دیگر ویژگی های مهم هنر ایلامی </a:t>
            </a:r>
            <a:r>
              <a:rPr lang="ar-SA" b="1" dirty="0" smtClean="0">
                <a:cs typeface="B Nazanin" panose="00000400000000000000" pitchFamily="2" charset="-78"/>
              </a:rPr>
              <a:t>است</a:t>
            </a:r>
            <a:r>
              <a:rPr lang="fa-IR" b="1" dirty="0" smtClean="0">
                <a:cs typeface="B Nazanin" panose="00000400000000000000" pitchFamily="2" charset="-78"/>
              </a:rPr>
              <a:t>.</a:t>
            </a:r>
            <a:endParaRPr lang="en-US" b="1" dirty="0">
              <a:cs typeface="B Nazanin" panose="00000400000000000000" pitchFamily="2" charset="-78"/>
            </a:endParaRPr>
          </a:p>
        </p:txBody>
      </p:sp>
      <p:sp>
        <p:nvSpPr>
          <p:cNvPr id="7" name="Rectangle 6"/>
          <p:cNvSpPr/>
          <p:nvPr/>
        </p:nvSpPr>
        <p:spPr>
          <a:xfrm>
            <a:off x="1656184" y="6064640"/>
            <a:ext cx="5436096" cy="388696"/>
          </a:xfrm>
          <a:prstGeom prst="rect">
            <a:avLst/>
          </a:prstGeom>
        </p:spPr>
        <p:txBody>
          <a:bodyPr wrap="square">
            <a:spAutoFit/>
          </a:bodyPr>
          <a:lstStyle/>
          <a:p>
            <a:pPr>
              <a:lnSpc>
                <a:spcPct val="107000"/>
              </a:lnSpc>
              <a:spcAft>
                <a:spcPts val="800"/>
              </a:spcAft>
            </a:pPr>
            <a:r>
              <a:rPr lang="ar-SA" b="1" dirty="0">
                <a:latin typeface="Calibri" panose="020F0502020204030204" pitchFamily="34" charset="0"/>
                <a:ea typeface="Calibri" panose="020F0502020204030204" pitchFamily="34" charset="0"/>
                <a:cs typeface="B Nazanin" panose="00000400000000000000" pitchFamily="2" charset="-78"/>
              </a:rPr>
              <a:t>نقش برجسته با طرح نخ ریسی و بافندگی، شوش، هزاره دوم پ.م</a:t>
            </a:r>
            <a:endParaRPr lang="en-US" sz="1200" b="1" dirty="0">
              <a:effectLst/>
              <a:latin typeface="Calibri" panose="020F0502020204030204" pitchFamily="34" charset="0"/>
              <a:ea typeface="Calibri" panose="020F0502020204030204" pitchFamily="34" charset="0"/>
              <a:cs typeface="B Nazanin" panose="00000400000000000000" pitchFamily="2" charset="-78"/>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6395" y="2209028"/>
            <a:ext cx="7418708" cy="3740251"/>
          </a:xfrm>
          <a:prstGeom prst="rect">
            <a:avLst/>
          </a:prstGeom>
        </p:spPr>
      </p:pic>
    </p:spTree>
    <p:extLst>
      <p:ext uri="{BB962C8B-B14F-4D97-AF65-F5344CB8AC3E}">
        <p14:creationId xmlns:p14="http://schemas.microsoft.com/office/powerpoint/2010/main" val="402294235"/>
      </p:ext>
    </p:extLst>
  </p:cSld>
  <p:clrMapOvr>
    <a:masterClrMapping/>
  </p:clrMapOvr>
  <p:transition spd="slow" advTm="3000">
    <p:newsfla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3" y="764704"/>
            <a:ext cx="8190655" cy="2585323"/>
          </a:xfrm>
          <a:prstGeom prst="rect">
            <a:avLst/>
          </a:prstGeom>
        </p:spPr>
        <p:txBody>
          <a:bodyPr wrap="square">
            <a:spAutoFit/>
          </a:bodyPr>
          <a:lstStyle/>
          <a:p>
            <a:pPr algn="just">
              <a:lnSpc>
                <a:spcPct val="150000"/>
              </a:lnSpc>
              <a:spcAft>
                <a:spcPts val="800"/>
              </a:spcAft>
            </a:pPr>
            <a:r>
              <a:rPr lang="ar-SA" b="1" dirty="0">
                <a:cs typeface="B Nazanin" panose="00000400000000000000" pitchFamily="2" charset="-78"/>
              </a:rPr>
              <a:t>مصالح مهم معماری ایلامی را خشت و آجر تشکیل می  دهند. بزرگ ترین اثر معماری این تمدن زیگورات چغازنبیل است</a:t>
            </a:r>
            <a:r>
              <a:rPr lang="ar-SA" b="1" dirty="0" smtClean="0">
                <a:cs typeface="B Nazanin" panose="00000400000000000000" pitchFamily="2" charset="-78"/>
              </a:rPr>
              <a:t>.</a:t>
            </a:r>
            <a:r>
              <a:rPr lang="fa-IR" b="1" dirty="0" smtClean="0">
                <a:cs typeface="B Nazanin" panose="00000400000000000000" pitchFamily="2" charset="-78"/>
              </a:rPr>
              <a:t> </a:t>
            </a:r>
            <a:r>
              <a:rPr lang="ar-SA" b="1" dirty="0">
                <a:cs typeface="B Nazanin" panose="00000400000000000000" pitchFamily="2" charset="-78"/>
              </a:rPr>
              <a:t>این بنا بزرگ ترین بنای خشتی جهان و کهن ترین بنای ایرانی محسوب می شود. دراین معبد همچنین برای اولین بار در معماری ایران با تکیه بر فنون پیشرفته لعاب از کاشی برای تزئین استفاده شده است. علاوه بر آن در قسمت در ورودی معبد ردیف میله های باریک شیشه ای مات به کاررفته که شاید بتوان آن را اولین کاربرد شیشه در تاریخ معماری جهان به حساب آورد. درهای چوبی این بنا با تزییناتی ازتکه های شیشه، طلا، نقره و عاج در قالب نقوش مختلف به شیوه معرق پوشیده شده است.</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3483631"/>
            <a:ext cx="6408712" cy="2921467"/>
          </a:xfrm>
          <a:prstGeom prst="rect">
            <a:avLst/>
          </a:prstGeom>
        </p:spPr>
      </p:pic>
      <p:sp>
        <p:nvSpPr>
          <p:cNvPr id="6" name="Rectangle 5"/>
          <p:cNvSpPr/>
          <p:nvPr/>
        </p:nvSpPr>
        <p:spPr>
          <a:xfrm>
            <a:off x="2997252" y="6381328"/>
            <a:ext cx="3143809" cy="388696"/>
          </a:xfrm>
          <a:prstGeom prst="rect">
            <a:avLst/>
          </a:prstGeom>
        </p:spPr>
        <p:txBody>
          <a:bodyPr wrap="none">
            <a:spAutoFit/>
          </a:bodyPr>
          <a:lstStyle/>
          <a:p>
            <a:pPr>
              <a:lnSpc>
                <a:spcPct val="107000"/>
              </a:lnSpc>
              <a:spcAft>
                <a:spcPts val="800"/>
              </a:spcAft>
            </a:pPr>
            <a:r>
              <a:rPr lang="ar-SA" b="1" dirty="0">
                <a:latin typeface="Calibri" panose="020F0502020204030204" pitchFamily="34" charset="0"/>
                <a:ea typeface="Calibri" panose="020F0502020204030204" pitchFamily="34" charset="0"/>
                <a:cs typeface="B Nazanin" panose="00000400000000000000" pitchFamily="2" charset="-78"/>
              </a:rPr>
              <a:t>معبد چغازنبیل، شوش، هزاره دوم پ.م</a:t>
            </a:r>
            <a:endParaRPr lang="en-US" sz="1200" b="1"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738036887"/>
      </p:ext>
    </p:extLst>
  </p:cSld>
  <p:clrMapOvr>
    <a:masterClrMapping/>
  </p:clrMapOvr>
  <p:transition spd="slow" advTm="3000">
    <p:newsfla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980728"/>
            <a:ext cx="7902624" cy="923330"/>
          </a:xfrm>
          <a:prstGeom prst="rect">
            <a:avLst/>
          </a:prstGeom>
        </p:spPr>
        <p:txBody>
          <a:bodyPr wrap="square">
            <a:spAutoFit/>
          </a:bodyPr>
          <a:lstStyle/>
          <a:p>
            <a:pPr algn="just">
              <a:lnSpc>
                <a:spcPct val="150000"/>
              </a:lnSpc>
              <a:spcAft>
                <a:spcPts val="800"/>
              </a:spcAft>
            </a:pPr>
            <a:r>
              <a:rPr lang="ar-SA" b="1" dirty="0">
                <a:cs typeface="B Nazanin" panose="00000400000000000000" pitchFamily="2" charset="-78"/>
              </a:rPr>
              <a:t>براساس نقش برجسته های ایلامی می توان به موسیقی آن دوران پی برد</a:t>
            </a:r>
            <a:r>
              <a:rPr lang="ar-SA" b="1" dirty="0" smtClean="0">
                <a:cs typeface="B Nazanin" panose="00000400000000000000" pitchFamily="2" charset="-78"/>
              </a:rPr>
              <a:t>.</a:t>
            </a:r>
            <a:r>
              <a:rPr lang="fa-IR" b="1" dirty="0" smtClean="0">
                <a:cs typeface="B Nazanin" panose="00000400000000000000" pitchFamily="2" charset="-78"/>
              </a:rPr>
              <a:t> در برخی از آنها مراسم </a:t>
            </a:r>
            <a:r>
              <a:rPr lang="ar-SA" b="1" dirty="0" smtClean="0">
                <a:cs typeface="B Nazanin" panose="00000400000000000000" pitchFamily="2" charset="-78"/>
              </a:rPr>
              <a:t>با </a:t>
            </a:r>
            <a:r>
              <a:rPr lang="ar-SA" b="1" dirty="0">
                <a:cs typeface="B Nazanin" panose="00000400000000000000" pitchFamily="2" charset="-78"/>
              </a:rPr>
              <a:t>حضور نوازندگان و سرایندگان نشان داده شده است </a:t>
            </a:r>
            <a:r>
              <a:rPr lang="fa-IR" b="1" dirty="0" smtClean="0">
                <a:cs typeface="B Nazanin" panose="00000400000000000000" pitchFamily="2" charset="-78"/>
              </a:rPr>
              <a:t>.</a:t>
            </a:r>
            <a:endParaRPr lang="en-US" sz="1200" b="1" dirty="0">
              <a:effectLst/>
              <a:latin typeface="Calibri" panose="020F0502020204030204" pitchFamily="34" charset="0"/>
              <a:ea typeface="Calibri" panose="020F0502020204030204" pitchFamily="34" charset="0"/>
              <a:cs typeface="B Nazanin" panose="000004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2060848"/>
            <a:ext cx="6912768" cy="4113616"/>
          </a:xfrm>
          <a:prstGeom prst="rect">
            <a:avLst/>
          </a:prstGeom>
        </p:spPr>
      </p:pic>
      <p:sp>
        <p:nvSpPr>
          <p:cNvPr id="6" name="Rectangle 5"/>
          <p:cNvSpPr/>
          <p:nvPr/>
        </p:nvSpPr>
        <p:spPr>
          <a:xfrm>
            <a:off x="1043608" y="6307517"/>
            <a:ext cx="6480720" cy="369332"/>
          </a:xfrm>
          <a:prstGeom prst="rect">
            <a:avLst/>
          </a:prstGeom>
        </p:spPr>
        <p:txBody>
          <a:bodyPr wrap="square">
            <a:spAutoFit/>
          </a:bodyPr>
          <a:lstStyle/>
          <a:p>
            <a:r>
              <a:rPr lang="ar-SA" b="1" dirty="0">
                <a:ea typeface="Calibri" panose="020F0502020204030204" pitchFamily="34" charset="0"/>
                <a:cs typeface="B Nazanin" panose="00000400000000000000" pitchFamily="2" charset="-78"/>
              </a:rPr>
              <a:t>نقش برجسته سنگی، کول فره، خوزستان، هزاره دوم و اوایل هزاره اول پ. م </a:t>
            </a:r>
            <a:endParaRPr lang="en-US" b="1" dirty="0">
              <a:cs typeface="B Nazanin" panose="00000400000000000000" pitchFamily="2" charset="-78"/>
            </a:endParaRPr>
          </a:p>
        </p:txBody>
      </p:sp>
    </p:spTree>
    <p:extLst>
      <p:ext uri="{BB962C8B-B14F-4D97-AF65-F5344CB8AC3E}">
        <p14:creationId xmlns:p14="http://schemas.microsoft.com/office/powerpoint/2010/main" val="2939546494"/>
      </p:ext>
    </p:extLst>
  </p:cSld>
  <p:clrMapOvr>
    <a:masterClrMapping/>
  </p:clrMapOvr>
  <p:transition spd="slow" advTm="3000">
    <p:newsfla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052736"/>
            <a:ext cx="8046640" cy="1338828"/>
          </a:xfrm>
          <a:prstGeom prst="rect">
            <a:avLst/>
          </a:prstGeom>
        </p:spPr>
        <p:txBody>
          <a:bodyPr wrap="square">
            <a:spAutoFit/>
          </a:bodyPr>
          <a:lstStyle/>
          <a:p>
            <a:pPr algn="just">
              <a:lnSpc>
                <a:spcPct val="150000"/>
              </a:lnSpc>
            </a:pPr>
            <a:r>
              <a:rPr lang="ar-SA" b="1" dirty="0">
                <a:cs typeface="B Nazanin" panose="00000400000000000000" pitchFamily="2" charset="-78"/>
              </a:rPr>
              <a:t>این تمدن با گستره بیش از دو هزار </a:t>
            </a:r>
            <a:r>
              <a:rPr lang="ar-SA" b="1" dirty="0" smtClean="0">
                <a:cs typeface="B Nazanin" panose="00000400000000000000" pitchFamily="2" charset="-78"/>
              </a:rPr>
              <a:t>سال</a:t>
            </a:r>
            <a:r>
              <a:rPr lang="fa-IR" b="1" dirty="0" smtClean="0">
                <a:cs typeface="B Nazanin" panose="00000400000000000000" pitchFamily="2" charset="-78"/>
              </a:rPr>
              <a:t> ، سر انجام توسط آشوریان پایان یافت. </a:t>
            </a:r>
            <a:r>
              <a:rPr lang="ar-SA" b="1" dirty="0">
                <a:cs typeface="B Nazanin" panose="00000400000000000000" pitchFamily="2" charset="-78"/>
              </a:rPr>
              <a:t>اما بازتاب هنر آن را می توان در دولت های آریایی به ویژه دوره </a:t>
            </a:r>
            <a:r>
              <a:rPr lang="ar-SA" b="1" dirty="0" smtClean="0">
                <a:cs typeface="B Nazanin" panose="00000400000000000000" pitchFamily="2" charset="-78"/>
              </a:rPr>
              <a:t>هخامنشی</a:t>
            </a:r>
            <a:r>
              <a:rPr lang="fa-IR" b="1" dirty="0" smtClean="0">
                <a:cs typeface="B Nazanin" panose="00000400000000000000" pitchFamily="2" charset="-78"/>
              </a:rPr>
              <a:t> به خوبی دید.</a:t>
            </a:r>
          </a:p>
          <a:p>
            <a:pPr algn="just">
              <a:lnSpc>
                <a:spcPct val="150000"/>
              </a:lnSpc>
            </a:pPr>
            <a:r>
              <a:rPr lang="ar-SA" b="1" dirty="0">
                <a:cs typeface="B Nazanin" panose="00000400000000000000" pitchFamily="2" charset="-78"/>
              </a:rPr>
              <a:t>مهرهای ایلامی با شکل استوانه ای، تصاویر پرکار و نقوش خلاصه شده خطی </a:t>
            </a:r>
            <a:r>
              <a:rPr lang="ar-SA" b="1" dirty="0" smtClean="0">
                <a:cs typeface="B Nazanin" panose="00000400000000000000" pitchFamily="2" charset="-78"/>
              </a:rPr>
              <a:t>است</a:t>
            </a:r>
            <a:r>
              <a:rPr lang="fa-IR" b="1" dirty="0" smtClean="0">
                <a:cs typeface="B Nazanin" panose="00000400000000000000" pitchFamily="2" charset="-78"/>
              </a:rPr>
              <a:t>.</a:t>
            </a:r>
            <a:endParaRPr lang="en-US" b="1" dirty="0">
              <a:cs typeface="B Nazanin" panose="00000400000000000000"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802270"/>
            <a:ext cx="4393229" cy="3290681"/>
          </a:xfrm>
          <a:prstGeom prst="rect">
            <a:avLst/>
          </a:prstGeom>
        </p:spPr>
      </p:pic>
      <p:sp>
        <p:nvSpPr>
          <p:cNvPr id="4" name="Rectangle 3"/>
          <p:cNvSpPr/>
          <p:nvPr/>
        </p:nvSpPr>
        <p:spPr>
          <a:xfrm>
            <a:off x="5004048" y="6084004"/>
            <a:ext cx="2839240" cy="369332"/>
          </a:xfrm>
          <a:prstGeom prst="rect">
            <a:avLst/>
          </a:prstGeom>
        </p:spPr>
        <p:txBody>
          <a:bodyPr wrap="none">
            <a:spAutoFit/>
          </a:bodyPr>
          <a:lstStyle/>
          <a:p>
            <a:r>
              <a:rPr lang="ar-SA" b="1" dirty="0">
                <a:ea typeface="Calibri" panose="020F0502020204030204" pitchFamily="34" charset="0"/>
                <a:cs typeface="B Nazanin" panose="00000400000000000000" pitchFamily="2" charset="-78"/>
              </a:rPr>
              <a:t>مهر سنگی، شوش، هزاره دوم پ.م</a:t>
            </a:r>
            <a:endParaRPr lang="en-US" b="1" dirty="0">
              <a:cs typeface="B Nazanin" panose="00000400000000000000" pitchFamily="2" charset="-78"/>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04048" y="2860818"/>
            <a:ext cx="3782561" cy="2516226"/>
          </a:xfrm>
          <a:prstGeom prst="rect">
            <a:avLst/>
          </a:prstGeom>
        </p:spPr>
      </p:pic>
    </p:spTree>
    <p:extLst>
      <p:ext uri="{BB962C8B-B14F-4D97-AF65-F5344CB8AC3E}">
        <p14:creationId xmlns:p14="http://schemas.microsoft.com/office/powerpoint/2010/main" val="234396247"/>
      </p:ext>
    </p:extLst>
  </p:cSld>
  <p:clrMapOvr>
    <a:masterClrMapping/>
  </p:clrMapOvr>
  <p:transition spd="slow" advTm="3000">
    <p:newsfla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908720"/>
            <a:ext cx="7792864" cy="2308324"/>
          </a:xfrm>
          <a:prstGeom prst="rect">
            <a:avLst/>
          </a:prstGeom>
        </p:spPr>
        <p:txBody>
          <a:bodyPr wrap="square">
            <a:spAutoFit/>
          </a:bodyPr>
          <a:lstStyle/>
          <a:p>
            <a:pPr algn="just">
              <a:lnSpc>
                <a:spcPct val="150000"/>
              </a:lnSpc>
            </a:pPr>
            <a:r>
              <a:rPr lang="fa-IR" sz="2400" b="1" dirty="0" smtClean="0">
                <a:latin typeface="Calibri" panose="020F0502020204030204" pitchFamily="34" charset="0"/>
                <a:ea typeface="Calibri" panose="020F0502020204030204" pitchFamily="34" charset="0"/>
                <a:cs typeface="B Nazanin" panose="00000400000000000000" pitchFamily="2" charset="-78"/>
              </a:rPr>
              <a:t>نمونه پرسش ها</a:t>
            </a:r>
          </a:p>
          <a:p>
            <a:pPr>
              <a:lnSpc>
                <a:spcPct val="150000"/>
              </a:lnSpc>
            </a:pPr>
            <a:r>
              <a:rPr lang="fa-IR" b="1" dirty="0" smtClean="0">
                <a:latin typeface="Calibri" panose="020F0502020204030204" pitchFamily="34" charset="0"/>
                <a:ea typeface="Calibri" panose="020F0502020204030204" pitchFamily="34" charset="0"/>
                <a:cs typeface="B Nazanin" panose="00000400000000000000" pitchFamily="2" charset="-78"/>
              </a:rPr>
              <a:t>1 - </a:t>
            </a:r>
            <a:r>
              <a:rPr lang="ar-SA" b="1" dirty="0">
                <a:cs typeface="B Nazanin" panose="00000400000000000000" pitchFamily="2" charset="-78"/>
              </a:rPr>
              <a:t>مهم ترین آثار معماری تمدن ایلام چه نام دارد؟ ویژگی آن را بیان </a:t>
            </a:r>
            <a:r>
              <a:rPr lang="ar-SA" b="1" dirty="0" smtClean="0">
                <a:cs typeface="B Nazanin" panose="00000400000000000000" pitchFamily="2" charset="-78"/>
              </a:rPr>
              <a:t>کنید</a:t>
            </a:r>
            <a:r>
              <a:rPr lang="fa-IR" b="1" dirty="0" smtClean="0">
                <a:cs typeface="B Nazanin" panose="00000400000000000000" pitchFamily="2" charset="-78"/>
              </a:rPr>
              <a:t>.</a:t>
            </a:r>
            <a:r>
              <a:rPr lang="ar-SA" b="1" dirty="0" smtClean="0">
                <a:cs typeface="B Nazanin" panose="00000400000000000000" pitchFamily="2" charset="-78"/>
              </a:rPr>
              <a:t> </a:t>
            </a:r>
            <a:endParaRPr lang="fa-IR" b="1" dirty="0" smtClean="0">
              <a:cs typeface="B Nazanin" panose="00000400000000000000" pitchFamily="2" charset="-78"/>
            </a:endParaRPr>
          </a:p>
          <a:p>
            <a:pPr>
              <a:lnSpc>
                <a:spcPct val="150000"/>
              </a:lnSpc>
            </a:pPr>
            <a:r>
              <a:rPr lang="fa-IR" b="1" dirty="0" smtClean="0">
                <a:latin typeface="Calibri" panose="020F0502020204030204" pitchFamily="34" charset="0"/>
                <a:cs typeface="B Nazanin" panose="00000400000000000000" pitchFamily="2" charset="-78"/>
              </a:rPr>
              <a:t>2 – </a:t>
            </a:r>
            <a:r>
              <a:rPr lang="ar-SA" b="1" dirty="0">
                <a:cs typeface="B Nazanin" panose="00000400000000000000" pitchFamily="2" charset="-78"/>
              </a:rPr>
              <a:t>وضعیت خط در تمدن ایلام را شرح </a:t>
            </a:r>
            <a:r>
              <a:rPr lang="ar-SA" b="1" dirty="0" smtClean="0">
                <a:cs typeface="B Nazanin" panose="00000400000000000000" pitchFamily="2" charset="-78"/>
              </a:rPr>
              <a:t>دهید</a:t>
            </a:r>
            <a:r>
              <a:rPr lang="fa-IR" b="1" dirty="0" smtClean="0">
                <a:cs typeface="B Nazanin" panose="00000400000000000000" pitchFamily="2" charset="-78"/>
              </a:rPr>
              <a:t>.</a:t>
            </a:r>
            <a:endParaRPr lang="fa-IR" b="1" dirty="0" smtClean="0">
              <a:latin typeface="Calibri" panose="020F0502020204030204" pitchFamily="34" charset="0"/>
              <a:cs typeface="B Nazanin" panose="00000400000000000000" pitchFamily="2" charset="-78"/>
            </a:endParaRPr>
          </a:p>
          <a:p>
            <a:pPr>
              <a:lnSpc>
                <a:spcPct val="150000"/>
              </a:lnSpc>
            </a:pPr>
            <a:r>
              <a:rPr lang="fa-IR" b="1" dirty="0" smtClean="0">
                <a:cs typeface="B Nazanin" panose="00000400000000000000" pitchFamily="2" charset="-78"/>
              </a:rPr>
              <a:t>3 </a:t>
            </a:r>
            <a:r>
              <a:rPr lang="fa-IR" b="1" dirty="0" smtClean="0">
                <a:cs typeface="B Nazanin" panose="00000400000000000000" pitchFamily="2" charset="-78"/>
              </a:rPr>
              <a:t>- </a:t>
            </a:r>
            <a:r>
              <a:rPr lang="ar-SA" b="1" dirty="0">
                <a:cs typeface="B Nazanin" panose="00000400000000000000" pitchFamily="2" charset="-78"/>
              </a:rPr>
              <a:t>پیکره سازی و نقش برجسته سازی ایلامی چه ویژگی هایی داشته </a:t>
            </a:r>
            <a:r>
              <a:rPr lang="ar-SA" b="1" dirty="0" smtClean="0">
                <a:cs typeface="B Nazanin" panose="00000400000000000000" pitchFamily="2" charset="-78"/>
              </a:rPr>
              <a:t>است</a:t>
            </a:r>
            <a:r>
              <a:rPr lang="fa-IR" b="1" dirty="0" smtClean="0">
                <a:cs typeface="B Nazanin" panose="00000400000000000000" pitchFamily="2" charset="-78"/>
              </a:rPr>
              <a:t>؟</a:t>
            </a:r>
            <a:endParaRPr lang="en-US" b="1" dirty="0">
              <a:cs typeface="B Nazanin" panose="00000400000000000000" pitchFamily="2" charset="-78"/>
            </a:endParaRPr>
          </a:p>
          <a:p>
            <a:pPr>
              <a:lnSpc>
                <a:spcPct val="150000"/>
              </a:lnSpc>
            </a:pPr>
            <a:endParaRPr lang="en-US" b="1" dirty="0">
              <a:cs typeface="B Nazanin" panose="00000400000000000000" pitchFamily="2" charset="-78"/>
            </a:endParaRPr>
          </a:p>
        </p:txBody>
      </p:sp>
    </p:spTree>
    <p:extLst>
      <p:ext uri="{BB962C8B-B14F-4D97-AF65-F5344CB8AC3E}">
        <p14:creationId xmlns:p14="http://schemas.microsoft.com/office/powerpoint/2010/main" val="1548613016"/>
      </p:ext>
    </p:extLst>
  </p:cSld>
  <p:clrMapOvr>
    <a:masterClrMapping/>
  </p:clrMapOvr>
  <p:transition spd="slow" advTm="3000">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71600" y="1484784"/>
            <a:ext cx="7416824" cy="4893647"/>
          </a:xfrm>
          <a:prstGeom prst="rect">
            <a:avLst/>
          </a:prstGeom>
          <a:noFill/>
        </p:spPr>
        <p:txBody>
          <a:bodyPr wrap="square" rtlCol="0">
            <a:spAutoFit/>
          </a:bodyPr>
          <a:lstStyle/>
          <a:p>
            <a:r>
              <a:rPr lang="fa-IR" sz="4800" b="1" dirty="0" smtClean="0">
                <a:cs typeface="B Nazanin" panose="00000400000000000000" pitchFamily="2" charset="-78"/>
              </a:rPr>
              <a:t>موضوع : تاریخ هنر ایران</a:t>
            </a:r>
          </a:p>
          <a:p>
            <a:endParaRPr lang="fa-IR" sz="4000" b="1" dirty="0">
              <a:cs typeface="B Nazanin" panose="00000400000000000000" pitchFamily="2" charset="-78"/>
            </a:endParaRPr>
          </a:p>
          <a:p>
            <a:r>
              <a:rPr lang="fa-IR" sz="2800" b="1" dirty="0" smtClean="0">
                <a:cs typeface="B Nazanin" panose="00000400000000000000" pitchFamily="2" charset="-78"/>
              </a:rPr>
              <a:t>استاد راهنما : زهرا خیروشر</a:t>
            </a:r>
          </a:p>
          <a:p>
            <a:endParaRPr lang="fa-IR" sz="2800" b="1" dirty="0">
              <a:cs typeface="B Nazanin" panose="00000400000000000000" pitchFamily="2" charset="-78"/>
            </a:endParaRPr>
          </a:p>
          <a:p>
            <a:r>
              <a:rPr lang="fa-IR" sz="2800" b="1" dirty="0" smtClean="0">
                <a:cs typeface="B Nazanin" panose="00000400000000000000" pitchFamily="2" charset="-78"/>
              </a:rPr>
              <a:t>رشته : طراحی دوخت</a:t>
            </a:r>
          </a:p>
          <a:p>
            <a:endParaRPr lang="fa-IR" sz="2800" b="1" dirty="0" smtClean="0">
              <a:cs typeface="B Nazanin" panose="00000400000000000000" pitchFamily="2" charset="-78"/>
            </a:endParaRPr>
          </a:p>
          <a:p>
            <a:endParaRPr lang="fa-IR" sz="2800" b="1" dirty="0">
              <a:cs typeface="B Nazanin" panose="00000400000000000000" pitchFamily="2" charset="-78"/>
            </a:endParaRPr>
          </a:p>
          <a:p>
            <a:endParaRPr lang="fa-IR" sz="2800" b="1" dirty="0" smtClean="0">
              <a:cs typeface="B Nazanin" panose="00000400000000000000" pitchFamily="2" charset="-78"/>
            </a:endParaRPr>
          </a:p>
          <a:p>
            <a:r>
              <a:rPr lang="fa-IR" sz="2800" b="1" dirty="0">
                <a:cs typeface="B Nazanin" panose="00000400000000000000" pitchFamily="2" charset="-78"/>
              </a:rPr>
              <a:t> </a:t>
            </a:r>
            <a:r>
              <a:rPr lang="fa-IR" sz="2800" b="1" dirty="0" smtClean="0">
                <a:cs typeface="B Nazanin" panose="00000400000000000000" pitchFamily="2" charset="-78"/>
              </a:rPr>
              <a:t> </a:t>
            </a:r>
            <a:endParaRPr lang="fa-IR" sz="2800" b="1" dirty="0">
              <a:cs typeface="B Nazanin" panose="00000400000000000000" pitchFamily="2" charset="-78"/>
            </a:endParaRPr>
          </a:p>
          <a:p>
            <a:r>
              <a:rPr lang="fa-IR" sz="2800" b="1" dirty="0" smtClean="0">
                <a:cs typeface="B Nazanin" panose="00000400000000000000" pitchFamily="2" charset="-78"/>
              </a:rPr>
              <a:t>                                             آموزشکده دکتر معین رشت</a:t>
            </a:r>
            <a:endParaRPr lang="en-US" sz="2800" b="1" dirty="0">
              <a:cs typeface="B Nazanin" panose="00000400000000000000" pitchFamily="2" charset="-78"/>
            </a:endParaRPr>
          </a:p>
        </p:txBody>
      </p:sp>
    </p:spTree>
    <p:extLst>
      <p:ext uri="{BB962C8B-B14F-4D97-AF65-F5344CB8AC3E}">
        <p14:creationId xmlns:p14="http://schemas.microsoft.com/office/powerpoint/2010/main" val="1621959421"/>
      </p:ext>
    </p:extLst>
  </p:cSld>
  <p:clrMapOvr>
    <a:masterClrMapping/>
  </p:clrMapOvr>
  <p:transition spd="slow" advTm="3000">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45848" y="980728"/>
            <a:ext cx="3156698" cy="3477875"/>
          </a:xfrm>
          <a:prstGeom prst="rect">
            <a:avLst/>
          </a:prstGeom>
        </p:spPr>
        <p:txBody>
          <a:bodyPr wrap="none">
            <a:spAutoFit/>
          </a:bodyPr>
          <a:lstStyle/>
          <a:p>
            <a:r>
              <a:rPr lang="fa-IR" sz="2800" b="1" dirty="0" smtClean="0">
                <a:cs typeface="B Nazanin" panose="00000400000000000000" pitchFamily="2" charset="-78"/>
              </a:rPr>
              <a:t>فهرست مطالب فصل اول</a:t>
            </a:r>
          </a:p>
          <a:p>
            <a:endParaRPr lang="fa-IR" sz="2400" b="1" dirty="0">
              <a:cs typeface="B Nazanin" panose="00000400000000000000" pitchFamily="2" charset="-78"/>
            </a:endParaRPr>
          </a:p>
          <a:p>
            <a:r>
              <a:rPr lang="fa-IR" sz="2400" b="1" dirty="0" smtClean="0">
                <a:cs typeface="B Nazanin" panose="00000400000000000000" pitchFamily="2" charset="-78"/>
              </a:rPr>
              <a:t>موضوع </a:t>
            </a:r>
            <a:r>
              <a:rPr lang="fa-IR" sz="2400" b="1" dirty="0">
                <a:cs typeface="B Nazanin" panose="00000400000000000000" pitchFamily="2" charset="-78"/>
              </a:rPr>
              <a:t>: دوره پیش </a:t>
            </a:r>
            <a:r>
              <a:rPr lang="fa-IR" sz="2400" b="1" dirty="0" smtClean="0">
                <a:cs typeface="B Nazanin" panose="00000400000000000000" pitchFamily="2" charset="-78"/>
              </a:rPr>
              <a:t>تاریخی</a:t>
            </a:r>
          </a:p>
          <a:p>
            <a:endParaRPr lang="fa-IR" sz="2400" b="1" dirty="0">
              <a:cs typeface="B Nazanin" panose="00000400000000000000" pitchFamily="2" charset="-78"/>
            </a:endParaRPr>
          </a:p>
          <a:p>
            <a:pPr marL="342900" indent="-342900">
              <a:buFontTx/>
              <a:buChar char="-"/>
            </a:pPr>
            <a:r>
              <a:rPr lang="fa-IR" sz="2400" b="1" dirty="0" smtClean="0">
                <a:cs typeface="B Nazanin" panose="00000400000000000000" pitchFamily="2" charset="-78"/>
              </a:rPr>
              <a:t>هنر و تمدن فلات ایران</a:t>
            </a:r>
          </a:p>
          <a:p>
            <a:pPr marL="342900" indent="-342900">
              <a:buFontTx/>
              <a:buChar char="-"/>
            </a:pPr>
            <a:endParaRPr lang="fa-IR" sz="2400" b="1" dirty="0">
              <a:cs typeface="B Nazanin" panose="00000400000000000000" pitchFamily="2" charset="-78"/>
            </a:endParaRPr>
          </a:p>
          <a:p>
            <a:pPr marL="342900" indent="-342900">
              <a:buFontTx/>
              <a:buChar char="-"/>
            </a:pPr>
            <a:r>
              <a:rPr lang="fa-IR" sz="2400" b="1" dirty="0" smtClean="0">
                <a:cs typeface="B Nazanin" panose="00000400000000000000" pitchFamily="2" charset="-78"/>
              </a:rPr>
              <a:t>هنر و تمدن ایلام</a:t>
            </a:r>
          </a:p>
          <a:p>
            <a:pPr marL="342900" indent="-342900">
              <a:buFontTx/>
              <a:buChar char="-"/>
            </a:pPr>
            <a:endParaRPr lang="fa-IR" sz="2400" b="1" dirty="0">
              <a:cs typeface="B Nazanin" panose="00000400000000000000" pitchFamily="2" charset="-78"/>
            </a:endParaRPr>
          </a:p>
          <a:p>
            <a:pPr marL="342900" indent="-342900">
              <a:buFontTx/>
              <a:buChar char="-"/>
            </a:pPr>
            <a:r>
              <a:rPr lang="fa-IR" sz="2400" b="1" dirty="0" smtClean="0">
                <a:cs typeface="B Nazanin" panose="00000400000000000000" pitchFamily="2" charset="-78"/>
              </a:rPr>
              <a:t>دوره کوچ</a:t>
            </a:r>
            <a:endParaRPr lang="fa-IR" sz="2400" b="1" dirty="0">
              <a:cs typeface="B Nazanin" panose="00000400000000000000" pitchFamily="2" charset="-78"/>
            </a:endParaRPr>
          </a:p>
        </p:txBody>
      </p:sp>
    </p:spTree>
    <p:extLst>
      <p:ext uri="{BB962C8B-B14F-4D97-AF65-F5344CB8AC3E}">
        <p14:creationId xmlns:p14="http://schemas.microsoft.com/office/powerpoint/2010/main" val="2532783222"/>
      </p:ext>
    </p:extLst>
  </p:cSld>
  <p:clrMapOvr>
    <a:masterClrMapping/>
  </p:clrMapOvr>
  <p:transition spd="slow" advTm="3000">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463851212"/>
              </p:ext>
            </p:extLst>
          </p:nvPr>
        </p:nvGraphicFramePr>
        <p:xfrm>
          <a:off x="395536" y="1340768"/>
          <a:ext cx="8352928" cy="5313834"/>
        </p:xfrm>
        <a:graphic>
          <a:graphicData uri="http://schemas.openxmlformats.org/drawingml/2006/table">
            <a:tbl>
              <a:tblPr firstRow="1" bandRow="1">
                <a:tableStyleId>{5C22544A-7EE6-4342-B048-85BDC9FD1C3A}</a:tableStyleId>
              </a:tblPr>
              <a:tblGrid>
                <a:gridCol w="3448456">
                  <a:extLst>
                    <a:ext uri="{9D8B030D-6E8A-4147-A177-3AD203B41FA5}">
                      <a16:colId xmlns:a16="http://schemas.microsoft.com/office/drawing/2014/main" val="4020391648"/>
                    </a:ext>
                  </a:extLst>
                </a:gridCol>
                <a:gridCol w="1302750">
                  <a:extLst>
                    <a:ext uri="{9D8B030D-6E8A-4147-A177-3AD203B41FA5}">
                      <a16:colId xmlns:a16="http://schemas.microsoft.com/office/drawing/2014/main" val="3436749076"/>
                    </a:ext>
                  </a:extLst>
                </a:gridCol>
                <a:gridCol w="1513490">
                  <a:extLst>
                    <a:ext uri="{9D8B030D-6E8A-4147-A177-3AD203B41FA5}">
                      <a16:colId xmlns:a16="http://schemas.microsoft.com/office/drawing/2014/main" val="3831593579"/>
                    </a:ext>
                  </a:extLst>
                </a:gridCol>
                <a:gridCol w="936104">
                  <a:extLst>
                    <a:ext uri="{9D8B030D-6E8A-4147-A177-3AD203B41FA5}">
                      <a16:colId xmlns:a16="http://schemas.microsoft.com/office/drawing/2014/main" val="2156361204"/>
                    </a:ext>
                  </a:extLst>
                </a:gridCol>
                <a:gridCol w="1152128">
                  <a:extLst>
                    <a:ext uri="{9D8B030D-6E8A-4147-A177-3AD203B41FA5}">
                      <a16:colId xmlns:a16="http://schemas.microsoft.com/office/drawing/2014/main" val="4126770778"/>
                    </a:ext>
                  </a:extLst>
                </a:gridCol>
              </a:tblGrid>
              <a:tr h="57939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solidFill>
                            <a:schemeClr val="tx1"/>
                          </a:solidFill>
                          <a:cs typeface="B Nazanin" panose="00000400000000000000" pitchFamily="2" charset="-78"/>
                        </a:rPr>
                        <a:t>وضعیت زندگی انسان و آثار</a:t>
                      </a:r>
                      <a:endParaRPr lang="en-US" sz="1600" b="1" dirty="0" smtClean="0">
                        <a:solidFill>
                          <a:schemeClr val="tx1"/>
                        </a:solidFill>
                        <a:cs typeface="B Nazanin" panose="00000400000000000000" pitchFamily="2" charset="-78"/>
                      </a:endParaRPr>
                    </a:p>
                    <a:p>
                      <a:pPr algn="r"/>
                      <a:endParaRPr lang="en-US" sz="1600" b="1" dirty="0">
                        <a:solidFill>
                          <a:schemeClr val="tx1"/>
                        </a:solidFill>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solidFill>
                            <a:schemeClr val="tx1"/>
                          </a:solidFill>
                          <a:cs typeface="B Nazanin" panose="00000400000000000000" pitchFamily="2" charset="-78"/>
                        </a:rPr>
                        <a:t>تمدن</a:t>
                      </a:r>
                      <a:endParaRPr lang="en-US" sz="1600" b="1" dirty="0" smtClean="0">
                        <a:solidFill>
                          <a:schemeClr val="tx1"/>
                        </a:solidFill>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algn="r"/>
                      <a:r>
                        <a:rPr lang="fa-IR" sz="1600" b="1" dirty="0" smtClean="0">
                          <a:solidFill>
                            <a:schemeClr val="tx1"/>
                          </a:solidFill>
                          <a:cs typeface="B Nazanin" panose="00000400000000000000" pitchFamily="2" charset="-78"/>
                        </a:rPr>
                        <a:t>عصر</a:t>
                      </a:r>
                      <a:endParaRPr lang="en-US" sz="1600" b="1" dirty="0">
                        <a:solidFill>
                          <a:schemeClr val="tx1"/>
                        </a:solidFill>
                        <a:cs typeface="B Nazanin" panose="00000400000000000000" pitchFamily="2" charset="-78"/>
                      </a:endParaRPr>
                    </a:p>
                  </a:txBody>
                  <a:tcPr marL="43452" marR="43452" marT="21725" marB="21725"/>
                </a:tc>
                <a:tc>
                  <a:txBody>
                    <a:bodyPr/>
                    <a:lstStyle/>
                    <a:p>
                      <a:pPr algn="r"/>
                      <a:r>
                        <a:rPr lang="fa-IR" sz="1600" b="1" dirty="0" smtClean="0">
                          <a:solidFill>
                            <a:schemeClr val="tx1"/>
                          </a:solidFill>
                          <a:cs typeface="B Nazanin" panose="00000400000000000000" pitchFamily="2" charset="-78"/>
                        </a:rPr>
                        <a:t>دوره</a:t>
                      </a:r>
                      <a:endParaRPr lang="en-US" sz="1600" b="1" dirty="0">
                        <a:solidFill>
                          <a:schemeClr val="tx1"/>
                        </a:solidFill>
                        <a:cs typeface="B Nazanin" panose="00000400000000000000" pitchFamily="2" charset="-78"/>
                      </a:endParaRPr>
                    </a:p>
                  </a:txBody>
                  <a:tcPr marL="43452" marR="43452" marT="21725" marB="21725"/>
                </a:tc>
                <a:tc>
                  <a:txBody>
                    <a:bodyPr/>
                    <a:lstStyle/>
                    <a:p>
                      <a:pPr algn="r"/>
                      <a:r>
                        <a:rPr lang="fa-IR" sz="1600" b="1" dirty="0" smtClean="0">
                          <a:solidFill>
                            <a:schemeClr val="tx1"/>
                          </a:solidFill>
                          <a:cs typeface="B Nazanin" panose="00000400000000000000" pitchFamily="2" charset="-78"/>
                        </a:rPr>
                        <a:t>پیش از میلاد</a:t>
                      </a:r>
                      <a:endParaRPr lang="en-US" sz="1600" b="1" dirty="0">
                        <a:solidFill>
                          <a:schemeClr val="tx1"/>
                        </a:solidFill>
                        <a:cs typeface="B Nazanin" panose="00000400000000000000" pitchFamily="2" charset="-78"/>
                      </a:endParaRPr>
                    </a:p>
                  </a:txBody>
                  <a:tcPr marL="43452" marR="43452" marT="21725" marB="21725"/>
                </a:tc>
                <a:extLst>
                  <a:ext uri="{0D108BD9-81ED-4DB2-BD59-A6C34878D82A}">
                    <a16:rowId xmlns:a16="http://schemas.microsoft.com/office/drawing/2014/main" val="931328549"/>
                  </a:ext>
                </a:extLst>
              </a:tr>
              <a:tr h="57939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نقاشی در غارها و سفال دست ساز</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نوسنگی</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endParaRPr lang="en-US" sz="1600" b="1" dirty="0">
                        <a:cs typeface="B Nazanin" panose="00000400000000000000" pitchFamily="2" charset="-78"/>
                      </a:endParaRPr>
                    </a:p>
                  </a:txBody>
                  <a:tcPr marL="43452" marR="43452" marT="21725" marB="21725"/>
                </a:tc>
                <a:tc>
                  <a:txBody>
                    <a:bodyPr/>
                    <a:lstStyle/>
                    <a:p>
                      <a:pPr algn="r"/>
                      <a:r>
                        <a:rPr lang="fa-IR" sz="1600" b="1" dirty="0" smtClean="0">
                          <a:cs typeface="B Nazanin" panose="00000400000000000000" pitchFamily="2" charset="-78"/>
                        </a:rPr>
                        <a:t>هزاره هشتم تا ششم</a:t>
                      </a: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1512238243"/>
                  </a:ext>
                </a:extLst>
              </a:tr>
              <a:tr h="57894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روستا نشینی ، سفال نقش دار</a:t>
                      </a:r>
                      <a:endParaRPr lang="en-US" sz="1600" b="1" dirty="0" smtClean="0">
                        <a:cs typeface="B Nazanin" panose="00000400000000000000" pitchFamily="2" charset="-78"/>
                      </a:endParaRPr>
                    </a:p>
                    <a:p>
                      <a:pPr algn="r"/>
                      <a:endParaRPr lang="en-US" sz="1600" b="1" dirty="0" smtClean="0">
                        <a:cs typeface="B Nazanin" panose="00000400000000000000" pitchFamily="2" charset="-78"/>
                      </a:endParaRPr>
                    </a:p>
                    <a:p>
                      <a:endParaRPr lang="en-US" sz="1600" b="1" dirty="0">
                        <a:cs typeface="B Nazanin" panose="00000400000000000000" pitchFamily="2" charset="-78"/>
                      </a:endParaRPr>
                    </a:p>
                  </a:txBody>
                  <a:tcPr marL="43452" marR="43452" marT="21725" marB="21725"/>
                </a:tc>
                <a:tc>
                  <a:txBody>
                    <a:bodyPr/>
                    <a:lstStyle/>
                    <a:p>
                      <a:endParaRPr lang="en-US" sz="1600" b="1">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مس و سنگ قدیم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هزاره پنجم</a:t>
                      </a: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582982417"/>
                  </a:ext>
                </a:extLst>
              </a:tr>
              <a:tr h="79314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شهر نشینی ، سفال چرخی و نقش دار، آثار فلزی</a:t>
                      </a:r>
                      <a:endParaRPr lang="en-US" sz="1600" b="1" dirty="0" smtClean="0">
                        <a:cs typeface="B Nazanin" panose="00000400000000000000" pitchFamily="2" charset="-78"/>
                      </a:endParaRPr>
                    </a:p>
                    <a:p>
                      <a:pPr algn="r"/>
                      <a:endParaRPr lang="en-US" sz="1600" b="1" dirty="0" smtClean="0">
                        <a:cs typeface="B Nazanin" panose="00000400000000000000" pitchFamily="2" charset="-78"/>
                      </a:endParaRPr>
                    </a:p>
                    <a:p>
                      <a:endParaRPr lang="en-US" sz="1600" b="1" dirty="0">
                        <a:cs typeface="B Nazanin" panose="00000400000000000000" pitchFamily="2" charset="-78"/>
                      </a:endParaRPr>
                    </a:p>
                  </a:txBody>
                  <a:tcPr marL="43452" marR="43452" marT="21725" marB="21725"/>
                </a:tc>
                <a:tc>
                  <a:txBody>
                    <a:bodyPr/>
                    <a:lstStyle/>
                    <a:p>
                      <a:endParaRPr lang="en-US" sz="1600" b="1">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مس و سنگ قدیم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هزاره چهارم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2825015376"/>
                  </a:ext>
                </a:extLst>
              </a:tr>
              <a:tr h="79314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شهر نشینی، گسترش کشاورزی، آثار مفرغی و سنگی</a:t>
                      </a:r>
                      <a:endParaRPr lang="en-US" sz="1600" b="1" dirty="0" smtClean="0">
                        <a:cs typeface="B Nazanin" panose="00000400000000000000" pitchFamily="2" charset="-78"/>
                      </a:endParaRPr>
                    </a:p>
                    <a:p>
                      <a:pPr algn="r"/>
                      <a:endParaRPr lang="en-US" sz="1600" b="1" dirty="0" smtClean="0">
                        <a:cs typeface="B Nazanin" panose="00000400000000000000" pitchFamily="2" charset="-78"/>
                      </a:endParaRPr>
                    </a:p>
                    <a:p>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ایلام قدیم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مس و سنگ جدید</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هزاره سوم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2938664217"/>
                  </a:ext>
                </a:extLst>
              </a:tr>
              <a:tr h="79314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شهر نشینی جدید ، معماری خشتی</a:t>
                      </a:r>
                      <a:endParaRPr lang="en-US" sz="1600" b="1" dirty="0" smtClean="0">
                        <a:cs typeface="B Nazanin" panose="00000400000000000000" pitchFamily="2" charset="-78"/>
                      </a:endParaRPr>
                    </a:p>
                    <a:p>
                      <a:pPr algn="r"/>
                      <a:endParaRPr lang="en-US" sz="1600" b="1" dirty="0" smtClean="0">
                        <a:cs typeface="B Nazanin" panose="00000400000000000000" pitchFamily="2" charset="-78"/>
                      </a:endParaRPr>
                    </a:p>
                    <a:p>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ایلام میانه و نو</a:t>
                      </a: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عصر اول و دوم آهن</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algn="r"/>
                      <a:r>
                        <a:rPr lang="fa-IR" sz="1600" b="1" dirty="0" smtClean="0">
                          <a:cs typeface="B Nazanin" panose="00000400000000000000" pitchFamily="2" charset="-78"/>
                        </a:rPr>
                        <a:t>دوره کوچ</a:t>
                      </a: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هزاره دوم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3184173979"/>
                  </a:ext>
                </a:extLst>
              </a:tr>
              <a:tr h="400749">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شهر نشینی ، آثار</a:t>
                      </a:r>
                      <a:r>
                        <a:rPr lang="fa-IR" sz="1600" b="1" baseline="0" dirty="0" smtClean="0">
                          <a:cs typeface="B Nazanin" panose="00000400000000000000" pitchFamily="2" charset="-78"/>
                        </a:rPr>
                        <a:t> سفالی، سنگی، فلزی و عاجی نقش دار</a:t>
                      </a:r>
                      <a:endParaRPr lang="en-US" sz="1600" b="1" dirty="0" smtClean="0">
                        <a:cs typeface="B Nazanin" panose="00000400000000000000" pitchFamily="2" charset="-78"/>
                      </a:endParaRPr>
                    </a:p>
                    <a:p>
                      <a:endParaRPr lang="en-US" sz="1600" b="1" dirty="0">
                        <a:cs typeface="B Nazanin" panose="00000400000000000000" pitchFamily="2" charset="-78"/>
                      </a:endParaRPr>
                    </a:p>
                  </a:txBody>
                  <a:tcPr marL="43452" marR="43452" marT="21725" marB="21725"/>
                </a:tc>
                <a:tc>
                  <a:txBody>
                    <a:bodyPr/>
                    <a:lstStyle/>
                    <a:p>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عصر سوم آهن</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دوره کوچ</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هزاره اول</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2354285845"/>
                  </a:ext>
                </a:extLst>
              </a:tr>
            </a:tbl>
          </a:graphicData>
        </a:graphic>
      </p:graphicFrame>
      <p:sp>
        <p:nvSpPr>
          <p:cNvPr id="12" name="Rectangle 11"/>
          <p:cNvSpPr/>
          <p:nvPr/>
        </p:nvSpPr>
        <p:spPr>
          <a:xfrm>
            <a:off x="6633427" y="692696"/>
            <a:ext cx="2127505" cy="461665"/>
          </a:xfrm>
          <a:prstGeom prst="rect">
            <a:avLst/>
          </a:prstGeom>
        </p:spPr>
        <p:txBody>
          <a:bodyPr wrap="none">
            <a:spAutoFit/>
          </a:bodyPr>
          <a:lstStyle/>
          <a:p>
            <a:r>
              <a:rPr lang="fa-IR" sz="2400" b="1" dirty="0" smtClean="0">
                <a:cs typeface="B Nazanin" panose="00000400000000000000" pitchFamily="2" charset="-78"/>
              </a:rPr>
              <a:t>دوره </a:t>
            </a:r>
            <a:r>
              <a:rPr lang="fa-IR" sz="2400" b="1" dirty="0">
                <a:cs typeface="B Nazanin" panose="00000400000000000000" pitchFamily="2" charset="-78"/>
              </a:rPr>
              <a:t>پیش تاریخی </a:t>
            </a:r>
          </a:p>
        </p:txBody>
      </p:sp>
    </p:spTree>
    <p:extLst>
      <p:ext uri="{BB962C8B-B14F-4D97-AF65-F5344CB8AC3E}">
        <p14:creationId xmlns:p14="http://schemas.microsoft.com/office/powerpoint/2010/main" val="1655430244"/>
      </p:ext>
    </p:extLst>
  </p:cSld>
  <p:clrMapOvr>
    <a:masterClrMapping/>
  </p:clrMapOvr>
  <p:transition spd="slow" advTm="3000">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7584" y="980728"/>
            <a:ext cx="7560840" cy="2600712"/>
          </a:xfrm>
          <a:prstGeom prst="rect">
            <a:avLst/>
          </a:prstGeom>
        </p:spPr>
        <p:txBody>
          <a:bodyPr wrap="square">
            <a:spAutoFit/>
          </a:bodyPr>
          <a:lstStyle/>
          <a:p>
            <a:pPr marL="342900" indent="-342900">
              <a:buFontTx/>
              <a:buChar char="-"/>
            </a:pPr>
            <a:r>
              <a:rPr lang="fa-IR" sz="2800" b="1" dirty="0">
                <a:cs typeface="B Nazanin" panose="00000400000000000000" pitchFamily="2" charset="-78"/>
              </a:rPr>
              <a:t>هنر و تمدن ایلام</a:t>
            </a:r>
          </a:p>
          <a:p>
            <a:pPr algn="just">
              <a:lnSpc>
                <a:spcPct val="150000"/>
              </a:lnSpc>
            </a:pPr>
            <a:r>
              <a:rPr lang="ar-SA" b="1" dirty="0">
                <a:cs typeface="B Nazanin" panose="00000400000000000000" pitchFamily="2" charset="-78"/>
              </a:rPr>
              <a:t>با آغاز هزاره سوم پ.م همگام با رونق تجارت، رشد جوامع شهری و پدیدآمدن پیوندهای فرهنگی، مذهبی و سیاسی، نخستین سازمان های اداری حکومتی در فلات ایران شکل می گیرد. گروهی از ساکنان اولیه فلات ایران که در نواحی خوزستان و بخش هایی از فارس و مناطق غربی استقرار داشتند با تسلط بر اقوام ساکن در این منطقه و اتحاد سرزمین ها به چنین هدفی دست </a:t>
            </a:r>
            <a:r>
              <a:rPr lang="ar-SA" b="1" dirty="0" smtClean="0">
                <a:cs typeface="B Nazanin" panose="00000400000000000000" pitchFamily="2" charset="-78"/>
              </a:rPr>
              <a:t>یافتند</a:t>
            </a:r>
            <a:r>
              <a:rPr lang="en-US" b="1" dirty="0" smtClean="0">
                <a:cs typeface="B Nazanin" panose="00000400000000000000" pitchFamily="2" charset="-78"/>
              </a:rPr>
              <a:t>.</a:t>
            </a:r>
            <a:endParaRPr lang="fa-IR" sz="2800" b="1" dirty="0" smtClean="0">
              <a:cs typeface="B Nazanin" panose="00000400000000000000" pitchFamily="2"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0306" y="3234751"/>
            <a:ext cx="3228691" cy="307427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62383" y="3581440"/>
            <a:ext cx="3805843" cy="2718459"/>
          </a:xfrm>
          <a:prstGeom prst="rect">
            <a:avLst/>
          </a:prstGeom>
        </p:spPr>
      </p:pic>
      <p:sp>
        <p:nvSpPr>
          <p:cNvPr id="6" name="Rectangle 5"/>
          <p:cNvSpPr/>
          <p:nvPr/>
        </p:nvSpPr>
        <p:spPr>
          <a:xfrm>
            <a:off x="5074033" y="6372036"/>
            <a:ext cx="3818447" cy="369332"/>
          </a:xfrm>
          <a:prstGeom prst="rect">
            <a:avLst/>
          </a:prstGeom>
        </p:spPr>
        <p:txBody>
          <a:bodyPr wrap="square">
            <a:spAutoFit/>
          </a:bodyPr>
          <a:lstStyle/>
          <a:p>
            <a:r>
              <a:rPr lang="ar-SA" b="1" dirty="0">
                <a:ea typeface="Calibri" panose="020F0502020204030204" pitchFamily="34" charset="0"/>
                <a:cs typeface="B Nazanin" panose="00000400000000000000" pitchFamily="2" charset="-78"/>
              </a:rPr>
              <a:t>چشم اندازی از شهر شوش، هزاره چهارم </a:t>
            </a:r>
            <a:r>
              <a:rPr lang="ar-SA" b="1" dirty="0" smtClean="0">
                <a:ea typeface="Calibri" panose="020F0502020204030204" pitchFamily="34" charset="0"/>
                <a:cs typeface="B Nazanin" panose="00000400000000000000" pitchFamily="2" charset="-78"/>
              </a:rPr>
              <a:t>پ.م</a:t>
            </a:r>
            <a:endParaRPr lang="en-US" b="1" dirty="0">
              <a:cs typeface="B Nazanin" panose="00000400000000000000" pitchFamily="2" charset="-78"/>
            </a:endParaRPr>
          </a:p>
        </p:txBody>
      </p:sp>
      <p:sp>
        <p:nvSpPr>
          <p:cNvPr id="7" name="Rectangle 6"/>
          <p:cNvSpPr/>
          <p:nvPr/>
        </p:nvSpPr>
        <p:spPr>
          <a:xfrm>
            <a:off x="-211823" y="6274092"/>
            <a:ext cx="5285856" cy="584775"/>
          </a:xfrm>
          <a:prstGeom prst="rect">
            <a:avLst/>
          </a:prstGeom>
        </p:spPr>
        <p:txBody>
          <a:bodyPr wrap="square">
            <a:spAutoFit/>
          </a:bodyPr>
          <a:lstStyle/>
          <a:p>
            <a:r>
              <a:rPr lang="fa-IR" sz="1600" b="1" dirty="0" smtClean="0">
                <a:ea typeface="Calibri" panose="020F0502020204030204" pitchFamily="34" charset="0"/>
                <a:cs typeface="B Nazanin" panose="00000400000000000000" pitchFamily="2" charset="-78"/>
              </a:rPr>
              <a:t>شهر</a:t>
            </a:r>
            <a:r>
              <a:rPr lang="ar-SA" sz="1600" b="1" dirty="0" smtClean="0">
                <a:ea typeface="Calibri" panose="020F0502020204030204" pitchFamily="34" charset="0"/>
                <a:cs typeface="B Nazanin" panose="00000400000000000000" pitchFamily="2" charset="-78"/>
              </a:rPr>
              <a:t>شوش </a:t>
            </a:r>
            <a:r>
              <a:rPr lang="ar-SA" sz="1600" b="1" dirty="0">
                <a:ea typeface="Calibri" panose="020F0502020204030204" pitchFamily="34" charset="0"/>
                <a:cs typeface="B Nazanin" panose="00000400000000000000" pitchFamily="2" charset="-78"/>
              </a:rPr>
              <a:t>از قدیمی ترین شهرهاست که به مادر شهرهای جهان شهرت یافته </a:t>
            </a:r>
            <a:r>
              <a:rPr lang="ar-SA" sz="1600" b="1" dirty="0" smtClean="0">
                <a:ea typeface="Calibri" panose="020F0502020204030204" pitchFamily="34" charset="0"/>
                <a:cs typeface="B Nazanin" panose="00000400000000000000" pitchFamily="2" charset="-78"/>
              </a:rPr>
              <a:t>است</a:t>
            </a:r>
            <a:r>
              <a:rPr lang="fa-IR" sz="1600" b="1" dirty="0" smtClean="0">
                <a:ea typeface="Calibri" panose="020F0502020204030204" pitchFamily="34" charset="0"/>
                <a:cs typeface="B Nazanin" panose="00000400000000000000" pitchFamily="2" charset="-78"/>
              </a:rPr>
              <a:t>.</a:t>
            </a:r>
            <a:endParaRPr lang="en-US" sz="1600" b="1" dirty="0">
              <a:cs typeface="B Nazanin" panose="00000400000000000000" pitchFamily="2" charset="-78"/>
            </a:endParaRPr>
          </a:p>
        </p:txBody>
      </p:sp>
    </p:spTree>
    <p:extLst>
      <p:ext uri="{BB962C8B-B14F-4D97-AF65-F5344CB8AC3E}">
        <p14:creationId xmlns:p14="http://schemas.microsoft.com/office/powerpoint/2010/main" val="1374381761"/>
      </p:ext>
    </p:extLst>
  </p:cSld>
  <p:clrMapOvr>
    <a:masterClrMapping/>
  </p:clrMapOvr>
  <p:transition spd="slow" advTm="3000">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980728"/>
            <a:ext cx="8316416" cy="2550698"/>
          </a:xfrm>
          <a:prstGeom prst="rect">
            <a:avLst/>
          </a:prstGeom>
        </p:spPr>
        <p:txBody>
          <a:bodyPr wrap="square">
            <a:spAutoFit/>
          </a:bodyPr>
          <a:lstStyle/>
          <a:p>
            <a:pPr algn="just">
              <a:lnSpc>
                <a:spcPct val="150000"/>
              </a:lnSpc>
            </a:pPr>
            <a:r>
              <a:rPr lang="ar-SA" b="1" dirty="0">
                <a:cs typeface="B Nazanin" panose="00000400000000000000" pitchFamily="2" charset="-78"/>
              </a:rPr>
              <a:t>دولت ایلام به علت هم جواری و روابط نزدیک با تمدن های دشت لوت، بین النهرین ، به عنوان حلقه ارتباطی میان این تمدن ها محسوب می شد. با این حال توانست جنبه های فرهنگی و هنری مستقلی از خود نشان دهد. </a:t>
            </a:r>
            <a:endParaRPr lang="fa-IR" b="1" dirty="0" smtClean="0">
              <a:cs typeface="B Nazanin" panose="00000400000000000000" pitchFamily="2" charset="-78"/>
            </a:endParaRPr>
          </a:p>
          <a:p>
            <a:pPr algn="just">
              <a:lnSpc>
                <a:spcPct val="150000"/>
              </a:lnSpc>
            </a:pPr>
            <a:r>
              <a:rPr lang="ar-SA" b="1" dirty="0">
                <a:cs typeface="B Nazanin" panose="00000400000000000000" pitchFamily="2" charset="-78"/>
              </a:rPr>
              <a:t>نخستین خطوط تصویری  موسوم به «ایلامی مقدم» یا «ایلامی آغازین»  درتمدن های دشت لوت و سومرتوسط ایلامیها بوجود آمد. </a:t>
            </a:r>
            <a:endParaRPr lang="fa-IR" b="1" dirty="0" smtClean="0">
              <a:cs typeface="B Nazanin" panose="00000400000000000000" pitchFamily="2" charset="-78"/>
            </a:endParaRPr>
          </a:p>
          <a:p>
            <a:pPr algn="just">
              <a:lnSpc>
                <a:spcPct val="150000"/>
              </a:lnSpc>
            </a:pPr>
            <a:r>
              <a:rPr lang="fa-IR" b="1" dirty="0" smtClean="0">
                <a:cs typeface="B Nazanin" panose="00000400000000000000" pitchFamily="2" charset="-78"/>
              </a:rPr>
              <a:t>این خط به خطی ساده با حدود 300 علامت به عنوان خط میخی ایلامی تغییر یافت.</a:t>
            </a:r>
            <a:endParaRPr lang="en-US" b="1" dirty="0">
              <a:cs typeface="B Nazanin" panose="00000400000000000000"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3789040"/>
            <a:ext cx="3960440" cy="286231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8064" y="3645024"/>
            <a:ext cx="3168352" cy="2373206"/>
          </a:xfrm>
          <a:prstGeom prst="rect">
            <a:avLst/>
          </a:prstGeom>
        </p:spPr>
      </p:pic>
      <p:sp>
        <p:nvSpPr>
          <p:cNvPr id="6" name="Rectangle 5"/>
          <p:cNvSpPr/>
          <p:nvPr/>
        </p:nvSpPr>
        <p:spPr>
          <a:xfrm>
            <a:off x="5771466" y="6165304"/>
            <a:ext cx="1104790" cy="400110"/>
          </a:xfrm>
          <a:prstGeom prst="rect">
            <a:avLst/>
          </a:prstGeom>
        </p:spPr>
        <p:txBody>
          <a:bodyPr wrap="none">
            <a:spAutoFit/>
          </a:bodyPr>
          <a:lstStyle/>
          <a:p>
            <a:r>
              <a:rPr lang="fa-IR" sz="2000" b="1" dirty="0" smtClean="0">
                <a:cs typeface="B Nazanin" panose="00000400000000000000" pitchFamily="2" charset="-78"/>
              </a:rPr>
              <a:t>خط ایلامی</a:t>
            </a:r>
            <a:endParaRPr lang="en-US" sz="2000" dirty="0"/>
          </a:p>
        </p:txBody>
      </p:sp>
    </p:spTree>
    <p:extLst>
      <p:ext uri="{BB962C8B-B14F-4D97-AF65-F5344CB8AC3E}">
        <p14:creationId xmlns:p14="http://schemas.microsoft.com/office/powerpoint/2010/main" val="149408490"/>
      </p:ext>
    </p:extLst>
  </p:cSld>
  <p:clrMapOvr>
    <a:masterClrMapping/>
  </p:clrMapOvr>
  <p:transition spd="slow" advTm="3000">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6309320"/>
            <a:ext cx="3158237" cy="369332"/>
          </a:xfrm>
          <a:prstGeom prst="rect">
            <a:avLst/>
          </a:prstGeom>
        </p:spPr>
        <p:txBody>
          <a:bodyPr wrap="none">
            <a:spAutoFit/>
          </a:bodyPr>
          <a:lstStyle/>
          <a:p>
            <a:r>
              <a:rPr lang="fa-IR" b="1" dirty="0">
                <a:cs typeface="B Nazanin" panose="00000400000000000000" pitchFamily="2" charset="-78"/>
              </a:rPr>
              <a:t>جام سفالین ، شوش ، </a:t>
            </a:r>
            <a:r>
              <a:rPr lang="fa-IR" b="1" dirty="0" smtClean="0">
                <a:cs typeface="B Nazanin" panose="00000400000000000000" pitchFamily="2" charset="-78"/>
              </a:rPr>
              <a:t>حدود </a:t>
            </a:r>
            <a:r>
              <a:rPr lang="fa-IR" b="1" dirty="0">
                <a:cs typeface="B Nazanin" panose="00000400000000000000" pitchFamily="2" charset="-78"/>
              </a:rPr>
              <a:t>4000 </a:t>
            </a:r>
            <a:r>
              <a:rPr lang="fa-IR" b="1" dirty="0" smtClean="0">
                <a:cs typeface="B Nazanin" panose="00000400000000000000" pitchFamily="2" charset="-78"/>
              </a:rPr>
              <a:t>پ .م</a:t>
            </a:r>
            <a:endParaRPr lang="en-US" b="1" dirty="0">
              <a:cs typeface="B Nazanin" panose="00000400000000000000" pitchFamily="2" charset="-78"/>
            </a:endParaRPr>
          </a:p>
        </p:txBody>
      </p:sp>
      <p:sp>
        <p:nvSpPr>
          <p:cNvPr id="5" name="Rectangle 4"/>
          <p:cNvSpPr/>
          <p:nvPr/>
        </p:nvSpPr>
        <p:spPr>
          <a:xfrm>
            <a:off x="4139952" y="967597"/>
            <a:ext cx="4551219" cy="5035353"/>
          </a:xfrm>
          <a:prstGeom prst="rect">
            <a:avLst/>
          </a:prstGeom>
        </p:spPr>
        <p:txBody>
          <a:bodyPr wrap="square">
            <a:spAutoFit/>
          </a:bodyPr>
          <a:lstStyle/>
          <a:p>
            <a:pPr algn="just">
              <a:lnSpc>
                <a:spcPct val="150000"/>
              </a:lnSpc>
            </a:pPr>
            <a:r>
              <a:rPr lang="ar-SA" b="1" dirty="0">
                <a:cs typeface="B Nazanin" panose="00000400000000000000" pitchFamily="2" charset="-78"/>
              </a:rPr>
              <a:t>ساکنان هزاره چهارم پ.م در شوش از فن سفالگری و نقاشی روی سفال بسیار پیشرفته ای برخوردار بودند که با ابداع مفرغ به  تدریج از اهمیت آن کاسته شد. به تدریج ظروف مفرغی، نقره ای و طلایی جایگزین سفالینه های خوش ساخت قبلی شد. به همین دلیل سفالینه های دوره ایلامی گرچه از ساخت خوبی برخوردارند اما از نظر شکل و نقش، ویژگی و کیفیت سفالینه های پیشین شوش </a:t>
            </a:r>
            <a:r>
              <a:rPr lang="ar-SA" b="1" dirty="0" smtClean="0">
                <a:cs typeface="B Nazanin" panose="00000400000000000000" pitchFamily="2" charset="-78"/>
              </a:rPr>
              <a:t>را</a:t>
            </a:r>
            <a:r>
              <a:rPr lang="fa-IR" b="1" dirty="0" smtClean="0">
                <a:cs typeface="B Nazanin" panose="00000400000000000000" pitchFamily="2" charset="-78"/>
              </a:rPr>
              <a:t> ندارند. حدود 700 سال دوام داشت به رنگ های قرمز ، بنفش ، نارنجی ، سیاه و تک رنگ هستند.</a:t>
            </a:r>
          </a:p>
          <a:p>
            <a:pPr algn="just">
              <a:lnSpc>
                <a:spcPct val="150000"/>
              </a:lnSpc>
            </a:pPr>
            <a:r>
              <a:rPr lang="ar-SA" b="1" dirty="0">
                <a:cs typeface="B Nazanin" panose="00000400000000000000" pitchFamily="2" charset="-78"/>
              </a:rPr>
              <a:t>اغلب ظروف به شکل کوزه های ته پهن با شکم های دایره ای شکل، گردن کوتاه و دهان </a:t>
            </a:r>
            <a:r>
              <a:rPr lang="ar-SA" b="1" dirty="0" smtClean="0">
                <a:cs typeface="B Nazanin" panose="00000400000000000000" pitchFamily="2" charset="-78"/>
              </a:rPr>
              <a:t>گشادند</a:t>
            </a:r>
            <a:r>
              <a:rPr lang="fa-IR" b="1" dirty="0" smtClean="0">
                <a:cs typeface="B Nazanin" panose="00000400000000000000" pitchFamily="2" charset="-78"/>
              </a:rPr>
              <a:t>.</a:t>
            </a:r>
            <a:endParaRPr lang="en-US" b="1" dirty="0">
              <a:cs typeface="B Nazanin" panose="00000400000000000000" pitchFamily="2" charset="-78"/>
            </a:endParaRPr>
          </a:p>
          <a:p>
            <a:pPr algn="just">
              <a:lnSpc>
                <a:spcPct val="150000"/>
              </a:lnSpc>
            </a:pPr>
            <a:endParaRPr lang="en-US" b="1" dirty="0">
              <a:cs typeface="B Nazanin" panose="00000400000000000000" pitchFamily="2" charset="-78"/>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484784"/>
            <a:ext cx="3673092" cy="4608512"/>
          </a:xfrm>
          <a:prstGeom prst="rect">
            <a:avLst/>
          </a:prstGeom>
        </p:spPr>
      </p:pic>
    </p:spTree>
    <p:extLst>
      <p:ext uri="{BB962C8B-B14F-4D97-AF65-F5344CB8AC3E}">
        <p14:creationId xmlns:p14="http://schemas.microsoft.com/office/powerpoint/2010/main" val="1381761235"/>
      </p:ext>
    </p:extLst>
  </p:cSld>
  <p:clrMapOvr>
    <a:masterClrMapping/>
  </p:clrMapOvr>
  <p:transition spd="slow" advTm="3000">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7112" y="1052736"/>
            <a:ext cx="8346848" cy="923330"/>
          </a:xfrm>
          <a:prstGeom prst="rect">
            <a:avLst/>
          </a:prstGeom>
        </p:spPr>
        <p:txBody>
          <a:bodyPr wrap="square">
            <a:spAutoFit/>
          </a:bodyPr>
          <a:lstStyle/>
          <a:p>
            <a:pPr algn="just">
              <a:lnSpc>
                <a:spcPct val="150000"/>
              </a:lnSpc>
            </a:pPr>
            <a:r>
              <a:rPr lang="ar-SA" b="1" dirty="0">
                <a:cs typeface="B Nazanin" panose="00000400000000000000" pitchFamily="2" charset="-78"/>
              </a:rPr>
              <a:t>افزون بر نقش هندسی، در تعدادی از ظروف نقش انواع موجودات چون مار، عقرب، ماهی، حیوانات شاخ دار و افسانه ای، عقاب، گاو،مناظر طبیعی، انسان، سازه های معماری، پرندگان در حال پرواز و … دیده می شوند</a:t>
            </a:r>
            <a:endParaRPr lang="en-US" b="1" dirty="0">
              <a:cs typeface="B Nazanin" panose="00000400000000000000"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2204864"/>
            <a:ext cx="2520280" cy="3888432"/>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45837" y="2276872"/>
            <a:ext cx="2634475" cy="3915838"/>
          </a:xfrm>
          <a:prstGeom prst="rect">
            <a:avLst/>
          </a:prstGeom>
        </p:spPr>
      </p:pic>
      <p:sp>
        <p:nvSpPr>
          <p:cNvPr id="8" name="Rectangle 7"/>
          <p:cNvSpPr/>
          <p:nvPr/>
        </p:nvSpPr>
        <p:spPr>
          <a:xfrm>
            <a:off x="1951012" y="6308850"/>
            <a:ext cx="3818674" cy="369332"/>
          </a:xfrm>
          <a:prstGeom prst="rect">
            <a:avLst/>
          </a:prstGeom>
        </p:spPr>
        <p:txBody>
          <a:bodyPr wrap="none">
            <a:spAutoFit/>
          </a:bodyPr>
          <a:lstStyle/>
          <a:p>
            <a:r>
              <a:rPr lang="fa-IR" b="1" dirty="0" smtClean="0">
                <a:cs typeface="B Nazanin" panose="00000400000000000000" pitchFamily="2" charset="-78"/>
              </a:rPr>
              <a:t>جام سفالین شوش ، جامی پر از نماد و رمز و راز</a:t>
            </a:r>
            <a:endParaRPr lang="en-US" dirty="0"/>
          </a:p>
        </p:txBody>
      </p:sp>
    </p:spTree>
    <p:extLst>
      <p:ext uri="{BB962C8B-B14F-4D97-AF65-F5344CB8AC3E}">
        <p14:creationId xmlns:p14="http://schemas.microsoft.com/office/powerpoint/2010/main" val="1145912436"/>
      </p:ext>
    </p:extLst>
  </p:cSld>
  <p:clrMapOvr>
    <a:masterClrMapping/>
  </p:clrMapOvr>
  <p:transition spd="slow" advTm="3000">
    <p:newsfla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2088" y="908720"/>
            <a:ext cx="7668344" cy="1304203"/>
          </a:xfrm>
          <a:prstGeom prst="rect">
            <a:avLst/>
          </a:prstGeom>
        </p:spPr>
        <p:txBody>
          <a:bodyPr wrap="square">
            <a:spAutoFit/>
          </a:bodyPr>
          <a:lstStyle/>
          <a:p>
            <a:pPr algn="just">
              <a:lnSpc>
                <a:spcPct val="150000"/>
              </a:lnSpc>
            </a:pPr>
            <a:r>
              <a:rPr lang="ar-SA" b="1" dirty="0">
                <a:cs typeface="B Nazanin" panose="00000400000000000000" pitchFamily="2" charset="-78"/>
              </a:rPr>
              <a:t>شاخص ترین تندیس ها و پیکره سازی های ایلامی از جنس مفرغ می باشند. تندیس فلزی پیکره ملکه «ناپیراسو» همسر فرمانروای شهر شوش از این گونه پیکره هاست که به لحاظ پیشرفت و تکامل فن ریخته گری و نحوه پوشاک ایلامی دارای اهمیت به سزایی است</a:t>
            </a:r>
            <a:endParaRPr lang="en-US" b="1" dirty="0">
              <a:cs typeface="B Nazanin" panose="00000400000000000000" pitchFamily="2" charset="-78"/>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9928" y="2564904"/>
            <a:ext cx="3204904" cy="3744416"/>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3324" y="2564904"/>
            <a:ext cx="3076954" cy="3875112"/>
          </a:xfrm>
          <a:prstGeom prst="rect">
            <a:avLst/>
          </a:prstGeom>
        </p:spPr>
      </p:pic>
      <p:sp>
        <p:nvSpPr>
          <p:cNvPr id="8" name="Rectangle 7"/>
          <p:cNvSpPr/>
          <p:nvPr/>
        </p:nvSpPr>
        <p:spPr>
          <a:xfrm>
            <a:off x="2493452" y="6381328"/>
            <a:ext cx="4310796" cy="369332"/>
          </a:xfrm>
          <a:prstGeom prst="rect">
            <a:avLst/>
          </a:prstGeom>
        </p:spPr>
        <p:txBody>
          <a:bodyPr wrap="none">
            <a:spAutoFit/>
          </a:bodyPr>
          <a:lstStyle/>
          <a:p>
            <a:r>
              <a:rPr lang="ar-SA" b="1" dirty="0">
                <a:ea typeface="Calibri" panose="020F0502020204030204" pitchFamily="34" charset="0"/>
                <a:cs typeface="B Nazanin" panose="00000400000000000000" pitchFamily="2" charset="-78"/>
              </a:rPr>
              <a:t>پیکره مفرغی ملکه ناپیراسو، شوش، هزاره دوم پ . م </a:t>
            </a:r>
            <a:endParaRPr lang="en-US" b="1" dirty="0">
              <a:cs typeface="B Nazanin" panose="00000400000000000000" pitchFamily="2" charset="-78"/>
            </a:endParaRPr>
          </a:p>
        </p:txBody>
      </p:sp>
    </p:spTree>
    <p:extLst>
      <p:ext uri="{BB962C8B-B14F-4D97-AF65-F5344CB8AC3E}">
        <p14:creationId xmlns:p14="http://schemas.microsoft.com/office/powerpoint/2010/main" val="3362500983"/>
      </p:ext>
    </p:extLst>
  </p:cSld>
  <p:clrMapOvr>
    <a:masterClrMapping/>
  </p:clrMapOvr>
  <p:transition spd="slow" advTm="3000">
    <p:newsflash/>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3737</TotalTime>
  <Words>897</Words>
  <Application>Microsoft Office PowerPoint</Application>
  <PresentationFormat>On-screen Show (4:3)</PresentationFormat>
  <Paragraphs>75</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B Nazanin</vt:lpstr>
      <vt:lpstr>Calibri</vt:lpstr>
      <vt:lpstr>Constantia</vt:lpstr>
      <vt:lpstr>Majalla UI</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NPSoft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Dear User</dc:creator>
  <cp:lastModifiedBy>admin</cp:lastModifiedBy>
  <cp:revision>278</cp:revision>
  <dcterms:created xsi:type="dcterms:W3CDTF">2013-02-15T14:40:19Z</dcterms:created>
  <dcterms:modified xsi:type="dcterms:W3CDTF">2020-03-11T00:56:10Z</dcterms:modified>
</cp:coreProperties>
</file>