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 id="2147483701" r:id="rId4"/>
  </p:sldMasterIdLst>
  <p:sldIdLst>
    <p:sldId id="256" r:id="rId5"/>
    <p:sldId id="257" r:id="rId6"/>
    <p:sldId id="259" r:id="rId7"/>
    <p:sldId id="258" r:id="rId8"/>
    <p:sldId id="260" r:id="rId9"/>
    <p:sldId id="261" r:id="rId10"/>
    <p:sldId id="264" r:id="rId11"/>
    <p:sldId id="262" r:id="rId12"/>
    <p:sldId id="270" r:id="rId13"/>
    <p:sldId id="266" r:id="rId14"/>
    <p:sldId id="263" r:id="rId15"/>
    <p:sldId id="271" r:id="rId16"/>
    <p:sldId id="265"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759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43529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415938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9034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149034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4015821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52007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317994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16431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52011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31295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smtClean="0"/>
              <a:t>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smtClean="0"/>
              <a:t>Edit Master text styles</a:t>
            </a:r>
          </a:p>
        </p:txBody>
      </p:sp>
    </p:spTree>
    <p:extLst>
      <p:ext uri="{BB962C8B-B14F-4D97-AF65-F5344CB8AC3E}">
        <p14:creationId xmlns:p14="http://schemas.microsoft.com/office/powerpoint/2010/main" val="23692729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42452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028321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891654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25627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342972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192027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384274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5105400"/>
            <a:ext cx="10363200" cy="70485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algn="ctr">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14400" y="5791200"/>
            <a:ext cx="10363200" cy="6858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lgn="ctr">
              <a:buFontTx/>
              <a:buNone/>
              <a:defRPr sz="2400"/>
            </a:lvl1pPr>
          </a:lstStyle>
          <a:p>
            <a:pPr lvl="0"/>
            <a:r>
              <a:rPr lang="en-US" noProof="0" smtClean="0"/>
              <a:t>Click to edit Master subtitle style</a:t>
            </a:r>
          </a:p>
        </p:txBody>
      </p:sp>
    </p:spTree>
    <p:extLst>
      <p:ext uri="{BB962C8B-B14F-4D97-AF65-F5344CB8AC3E}">
        <p14:creationId xmlns:p14="http://schemas.microsoft.com/office/powerpoint/2010/main" val="24509066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2346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10317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smtClean="0"/>
              <a:t>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smtClean="0"/>
              <a:t>Edit Master text styles</a:t>
            </a:r>
          </a:p>
        </p:txBody>
      </p:sp>
    </p:spTree>
    <p:extLst>
      <p:ext uri="{BB962C8B-B14F-4D97-AF65-F5344CB8AC3E}">
        <p14:creationId xmlns:p14="http://schemas.microsoft.com/office/powerpoint/2010/main" val="34385812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5600" y="2057400"/>
            <a:ext cx="44704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2057400"/>
            <a:ext cx="44704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7228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527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6656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010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611465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316160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199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1036638"/>
            <a:ext cx="26162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036638"/>
            <a:ext cx="7645400" cy="5516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09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400CEC-00DB-43C0-8FF2-0ACAE09E4F83}"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44D87-F94A-4EBC-BDFA-C75583EB4C59}" type="slidenum">
              <a:rPr lang="en-US" smtClean="0"/>
              <a:t>‹#›</a:t>
            </a:fld>
            <a:endParaRPr lang="en-US"/>
          </a:p>
        </p:txBody>
      </p:sp>
    </p:spTree>
    <p:extLst>
      <p:ext uri="{BB962C8B-B14F-4D97-AF65-F5344CB8AC3E}">
        <p14:creationId xmlns:p14="http://schemas.microsoft.com/office/powerpoint/2010/main" val="2380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77345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76939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66682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72745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32575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85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3/11/2020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1319516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3/11/2020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16283966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036638"/>
            <a:ext cx="10058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25600" y="2057400"/>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840496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067" y="3284113"/>
            <a:ext cx="10363200" cy="1199612"/>
          </a:xfrm>
        </p:spPr>
        <p:style>
          <a:lnRef idx="1">
            <a:schemeClr val="accent4"/>
          </a:lnRef>
          <a:fillRef idx="2">
            <a:schemeClr val="accent4"/>
          </a:fillRef>
          <a:effectRef idx="1">
            <a:schemeClr val="accent4"/>
          </a:effectRef>
          <a:fontRef idx="minor">
            <a:schemeClr val="dk1"/>
          </a:fontRef>
        </p:style>
        <p:txBody>
          <a:bodyPr/>
          <a:lstStyle/>
          <a:p>
            <a:r>
              <a:rPr lang="fa-IR" sz="7000" dirty="0" smtClean="0">
                <a:solidFill>
                  <a:srgbClr val="002060"/>
                </a:solidFill>
                <a:cs typeface="B Titr" panose="00000700000000000000" pitchFamily="2" charset="-78"/>
              </a:rPr>
              <a:t>آشنایی با رنگ های ایرانی</a:t>
            </a:r>
            <a:endParaRPr lang="en-US" sz="7000" dirty="0">
              <a:solidFill>
                <a:srgbClr val="002060"/>
              </a:solidFill>
              <a:cs typeface="B Titr" panose="00000700000000000000" pitchFamily="2" charset="-78"/>
            </a:endParaRPr>
          </a:p>
        </p:txBody>
      </p:sp>
      <p:sp>
        <p:nvSpPr>
          <p:cNvPr id="3" name="Subtitle 2"/>
          <p:cNvSpPr>
            <a:spLocks noGrp="1"/>
          </p:cNvSpPr>
          <p:nvPr>
            <p:ph type="subTitle" idx="1"/>
          </p:nvPr>
        </p:nvSpPr>
        <p:spPr>
          <a:xfrm>
            <a:off x="1056067" y="4992710"/>
            <a:ext cx="10363200" cy="685800"/>
          </a:xfrm>
        </p:spPr>
        <p:txBody>
          <a:bodyPr/>
          <a:lstStyle/>
          <a:p>
            <a:r>
              <a:rPr lang="fa-IR" sz="4000" b="1" dirty="0" smtClean="0">
                <a:cs typeface="B Zar" panose="00000400000000000000" pitchFamily="2" charset="-78"/>
              </a:rPr>
              <a:t>استاد </a:t>
            </a:r>
            <a:r>
              <a:rPr lang="fa-IR" sz="4000" b="1" dirty="0" smtClean="0">
                <a:cs typeface="B Zar" panose="00000400000000000000" pitchFamily="2" charset="-78"/>
              </a:rPr>
              <a:t>: </a:t>
            </a:r>
            <a:r>
              <a:rPr lang="fa-IR" sz="4000" b="1" dirty="0" smtClean="0">
                <a:cs typeface="B Zar" panose="00000400000000000000" pitchFamily="2" charset="-78"/>
              </a:rPr>
              <a:t>ریحانه </a:t>
            </a:r>
            <a:r>
              <a:rPr lang="fa-IR" sz="4000" b="1" dirty="0" smtClean="0">
                <a:cs typeface="B Zar" panose="00000400000000000000" pitchFamily="2" charset="-78"/>
              </a:rPr>
              <a:t>طالبی</a:t>
            </a:r>
            <a:endParaRPr lang="fa-IR" sz="4000" b="1" dirty="0" smtClean="0">
              <a:cs typeface="B Zar" panose="00000400000000000000" pitchFamily="2" charset="-78"/>
            </a:endParaRPr>
          </a:p>
          <a:p>
            <a:endParaRPr lang="en-US" sz="4000" b="1" dirty="0">
              <a:cs typeface="B Zar" panose="00000400000000000000" pitchFamily="2" charset="-78"/>
            </a:endParaRPr>
          </a:p>
        </p:txBody>
      </p:sp>
    </p:spTree>
    <p:extLst>
      <p:ext uri="{BB962C8B-B14F-4D97-AF65-F5344CB8AC3E}">
        <p14:creationId xmlns:p14="http://schemas.microsoft.com/office/powerpoint/2010/main" val="3772516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216" t="1596" r="8684" b="-228"/>
          <a:stretch/>
        </p:blipFill>
        <p:spPr>
          <a:xfrm rot="10800000">
            <a:off x="1210614" y="1596980"/>
            <a:ext cx="4025354" cy="48360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Rectangle 2"/>
          <p:cNvSpPr/>
          <p:nvPr/>
        </p:nvSpPr>
        <p:spPr>
          <a:xfrm>
            <a:off x="6173122" y="2926152"/>
            <a:ext cx="4382189" cy="2177671"/>
          </a:xfrm>
          <a:prstGeom prst="rect">
            <a:avLst/>
          </a:prstGeom>
        </p:spPr>
        <p:txBody>
          <a:bodyPr wrap="square">
            <a:spAutoFit/>
          </a:bodyPr>
          <a:lstStyle/>
          <a:p>
            <a:pPr algn="ctr" rtl="1">
              <a:lnSpc>
                <a:spcPct val="150000"/>
              </a:lnSpc>
            </a:pPr>
            <a:r>
              <a:rPr lang="fa-IR" sz="3000" dirty="0">
                <a:solidFill>
                  <a:srgbClr val="FF0000"/>
                </a:solidFill>
                <a:cs typeface="B Titr" panose="00000700000000000000" pitchFamily="2" charset="-78"/>
              </a:rPr>
              <a:t>رنگ قرمز پارسی در فرش های ایرانی نیز به وفور به چشم </a:t>
            </a:r>
            <a:endParaRPr lang="fa-IR" sz="3000" dirty="0" smtClean="0">
              <a:solidFill>
                <a:srgbClr val="FF0000"/>
              </a:solidFill>
              <a:cs typeface="B Titr" panose="00000700000000000000" pitchFamily="2" charset="-78"/>
            </a:endParaRPr>
          </a:p>
          <a:p>
            <a:pPr algn="ctr" rtl="1">
              <a:lnSpc>
                <a:spcPct val="150000"/>
              </a:lnSpc>
            </a:pPr>
            <a:r>
              <a:rPr lang="fa-IR" sz="3000" dirty="0" smtClean="0">
                <a:solidFill>
                  <a:srgbClr val="FF0000"/>
                </a:solidFill>
                <a:cs typeface="B Titr" panose="00000700000000000000" pitchFamily="2" charset="-78"/>
              </a:rPr>
              <a:t>می </a:t>
            </a:r>
            <a:r>
              <a:rPr lang="fa-IR" sz="3000" dirty="0">
                <a:solidFill>
                  <a:srgbClr val="FF0000"/>
                </a:solidFill>
                <a:cs typeface="B Titr" panose="00000700000000000000" pitchFamily="2" charset="-78"/>
              </a:rPr>
              <a:t>خورد.</a:t>
            </a:r>
            <a:endParaRPr lang="en-US" sz="3000" dirty="0">
              <a:solidFill>
                <a:srgbClr val="FF0000"/>
              </a:solidFill>
              <a:cs typeface="B Titr" panose="00000700000000000000" pitchFamily="2" charset="-78"/>
            </a:endParaRPr>
          </a:p>
        </p:txBody>
      </p:sp>
    </p:spTree>
    <p:extLst>
      <p:ext uri="{BB962C8B-B14F-4D97-AF65-F5344CB8AC3E}">
        <p14:creationId xmlns:p14="http://schemas.microsoft.com/office/powerpoint/2010/main" val="13143858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488" y="1827246"/>
            <a:ext cx="11320528" cy="4016484"/>
          </a:xfrm>
          <a:prstGeom prst="rect">
            <a:avLst/>
          </a:prstGeom>
        </p:spPr>
        <p:txBody>
          <a:bodyPr wrap="square">
            <a:spAutoFit/>
          </a:bodyPr>
          <a:lstStyle/>
          <a:p>
            <a:pPr algn="just" rtl="1">
              <a:lnSpc>
                <a:spcPct val="150000"/>
              </a:lnSpc>
            </a:pPr>
            <a:r>
              <a:rPr lang="fa-IR" sz="3000" b="1" dirty="0">
                <a:solidFill>
                  <a:srgbClr val="008000"/>
                </a:solidFill>
                <a:cs typeface="B Titr" panose="00000700000000000000" pitchFamily="2" charset="-78"/>
              </a:rPr>
              <a:t>سبز ایرانی</a:t>
            </a:r>
            <a:endParaRPr lang="fa-IR" sz="3000" b="1" dirty="0">
              <a:cs typeface="B Titr" panose="00000700000000000000" pitchFamily="2" charset="-78"/>
            </a:endParaRPr>
          </a:p>
          <a:p>
            <a:pPr algn="just" rtl="1">
              <a:lnSpc>
                <a:spcPct val="150000"/>
              </a:lnSpc>
            </a:pPr>
            <a:r>
              <a:rPr lang="fa-IR" sz="2200" b="1" dirty="0">
                <a:solidFill>
                  <a:schemeClr val="tx1">
                    <a:lumMod val="50000"/>
                  </a:schemeClr>
                </a:solidFill>
                <a:cs typeface="B Zar" panose="00000400000000000000" pitchFamily="2" charset="-78"/>
              </a:rPr>
              <a:t>یکی دیگر از رنگ هایی که با نام ایران و پرشین شناخته می شود سبز است. این رنگ که سبز ایرانی نام دارد مطابق با اسناد موجود برای اولین بار در سال ۱۹۸۲ در زبان انگلیسی استفاده شده است و معمولا در سفالگری و نیز فرش ایرانی استفاده می شود.</a:t>
            </a:r>
          </a:p>
          <a:p>
            <a:pPr algn="just" rtl="1">
              <a:lnSpc>
                <a:spcPct val="150000"/>
              </a:lnSpc>
            </a:pPr>
            <a:r>
              <a:rPr lang="fa-IR" sz="2200" b="1" dirty="0">
                <a:cs typeface="B Zar" panose="00000400000000000000" pitchFamily="2" charset="-78"/>
              </a:rPr>
              <a:t> </a:t>
            </a:r>
          </a:p>
          <a:p>
            <a:pPr algn="just" rtl="1">
              <a:lnSpc>
                <a:spcPct val="150000"/>
              </a:lnSpc>
            </a:pPr>
            <a:r>
              <a:rPr lang="fa-IR" sz="3000" b="1" dirty="0">
                <a:solidFill>
                  <a:srgbClr val="FF99CC"/>
                </a:solidFill>
                <a:cs typeface="B Titr" panose="00000700000000000000" pitchFamily="2" charset="-78"/>
              </a:rPr>
              <a:t>رز ایرانی</a:t>
            </a:r>
            <a:endParaRPr lang="fa-IR" sz="3000" b="1" dirty="0">
              <a:cs typeface="B Titr" panose="00000700000000000000" pitchFamily="2" charset="-78"/>
            </a:endParaRPr>
          </a:p>
          <a:p>
            <a:pPr algn="just" rtl="1">
              <a:lnSpc>
                <a:spcPct val="150000"/>
              </a:lnSpc>
            </a:pPr>
            <a:r>
              <a:rPr lang="fa-IR" sz="2200" b="1" dirty="0">
                <a:solidFill>
                  <a:schemeClr val="tx1">
                    <a:lumMod val="50000"/>
                  </a:schemeClr>
                </a:solidFill>
                <a:cs typeface="B Zar" panose="00000400000000000000" pitchFamily="2" charset="-78"/>
              </a:rPr>
              <a:t>رز ایرانی یکی دیگر از رنگ هایی است که از سال ۱۹۹۲ وارد ادبیات انگلیسی شده و به صورتی شباهت دارد.</a:t>
            </a:r>
          </a:p>
        </p:txBody>
      </p:sp>
    </p:spTree>
    <p:extLst>
      <p:ext uri="{BB962C8B-B14F-4D97-AF65-F5344CB8AC3E}">
        <p14:creationId xmlns:p14="http://schemas.microsoft.com/office/powerpoint/2010/main" val="37470314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7924" y="2446985"/>
            <a:ext cx="4378817" cy="2977738"/>
          </a:xfrm>
          <a:prstGeom prst="rect">
            <a:avLst/>
          </a:prstGeom>
        </p:spPr>
        <p:txBody>
          <a:bodyPr wrap="square">
            <a:spAutoFit/>
          </a:bodyPr>
          <a:lstStyle/>
          <a:p>
            <a:pPr algn="just" rtl="1">
              <a:lnSpc>
                <a:spcPct val="150000"/>
              </a:lnSpc>
            </a:pPr>
            <a:r>
              <a:rPr lang="fa-IR" sz="2500" dirty="0">
                <a:cs typeface="B Titr" panose="00000700000000000000" pitchFamily="2" charset="-78"/>
              </a:rPr>
              <a:t>آنچه که امروزه با نام رز ایرانی شناخته می‌شود رنگی فوق‌العاده زیبا و آرامش بخش است که معمولا در تولید لباس و لوازم آرایشی مورد استفاده قرار می‌گیرد.</a:t>
            </a:r>
            <a:endParaRPr lang="en-US" sz="2500" dirty="0">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15" y="1300764"/>
            <a:ext cx="6355724" cy="47667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9294310"/>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2562" y="1972287"/>
            <a:ext cx="6096000" cy="3647152"/>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rtl="1">
              <a:lnSpc>
                <a:spcPct val="150000"/>
              </a:lnSpc>
            </a:pPr>
            <a:r>
              <a:rPr lang="fa-IR" sz="2200" b="1" dirty="0">
                <a:cs typeface="B Zar" panose="00000400000000000000" pitchFamily="2" charset="-78"/>
              </a:rPr>
              <a:t>رنگ سبز ایرانی است که در صنعت کوزه گری و فرش بافی ایران مورد استفاده قرار می گیرد. این سبز تیره مایل به خاکستری است و از سبز معمولی آبی تر و سبک تر است و زردتر و روشن تر از سبز شوکران است. رگه های سبز سنگ مرمر نیز به رنگ سبر ایرانی است. </a:t>
            </a:r>
            <a:endParaRPr lang="fa-IR" sz="2200" b="1" dirty="0" smtClean="0">
              <a:cs typeface="B Zar" panose="00000400000000000000" pitchFamily="2" charset="-78"/>
            </a:endParaRPr>
          </a:p>
          <a:p>
            <a:pPr algn="just" rtl="1">
              <a:lnSpc>
                <a:spcPct val="150000"/>
              </a:lnSpc>
            </a:pPr>
            <a:r>
              <a:rPr lang="fa-IR" sz="2200" b="1" dirty="0" smtClean="0">
                <a:cs typeface="B Zar" panose="00000400000000000000" pitchFamily="2" charset="-78"/>
              </a:rPr>
              <a:t>سبز </a:t>
            </a:r>
            <a:r>
              <a:rPr lang="fa-IR" sz="2200" b="1" dirty="0">
                <a:cs typeface="B Zar" panose="00000400000000000000" pitchFamily="2" charset="-78"/>
              </a:rPr>
              <a:t>ایرانی به سبز خزه دریای نیز شناخته می شود. </a:t>
            </a:r>
            <a:endParaRPr lang="fa-IR" sz="2200" b="1" dirty="0" smtClean="0">
              <a:cs typeface="B Zar" panose="00000400000000000000" pitchFamily="2" charset="-78"/>
            </a:endParaRPr>
          </a:p>
          <a:p>
            <a:pPr algn="just" rtl="1">
              <a:lnSpc>
                <a:spcPct val="150000"/>
              </a:lnSpc>
            </a:pPr>
            <a:r>
              <a:rPr lang="fa-IR" sz="2200" b="1" dirty="0" smtClean="0">
                <a:cs typeface="B Zar" panose="00000400000000000000" pitchFamily="2" charset="-78"/>
              </a:rPr>
              <a:t>رنگ </a:t>
            </a:r>
            <a:r>
              <a:rPr lang="fa-IR" sz="2200" b="1" dirty="0">
                <a:cs typeface="B Zar" panose="00000400000000000000" pitchFamily="2" charset="-78"/>
              </a:rPr>
              <a:t>سبز رنگ محبوب و ملی ایرانیان به شمار می آید.</a:t>
            </a:r>
            <a:endParaRPr lang="en-US" sz="2200" b="1" dirty="0">
              <a:cs typeface="B Zar"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94" y="695460"/>
            <a:ext cx="3908747" cy="5548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69004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855" y="2228046"/>
            <a:ext cx="5170580" cy="43142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6891728" y="2434108"/>
            <a:ext cx="4919730" cy="2589170"/>
          </a:xfrm>
          <a:prstGeom prst="rect">
            <a:avLst/>
          </a:prstGeom>
        </p:spPr>
        <p:txBody>
          <a:bodyPr wrap="square">
            <a:spAutoFit/>
          </a:bodyPr>
          <a:lstStyle/>
          <a:p>
            <a:pPr algn="just" rtl="1">
              <a:lnSpc>
                <a:spcPct val="150000"/>
              </a:lnSpc>
            </a:pPr>
            <a:r>
              <a:rPr lang="fa-IR" sz="2200" b="1" dirty="0">
                <a:solidFill>
                  <a:schemeClr val="tx1">
                    <a:lumMod val="50000"/>
                  </a:schemeClr>
                </a:solidFill>
                <a:cs typeface="B Zar" panose="00000400000000000000" pitchFamily="2" charset="-78"/>
              </a:rPr>
              <a:t>این نوع از رنگ نارنجی که به رنگ نارنجی ایرانی معروف است. نارنجی ایرانی نارنجی ای است که در آن ترکیبی از رنگ شیری را می توان حس نمود. رنگ نارنجی ایرانی در فرش بافی و سفالگری ایرانی دیده می شود. </a:t>
            </a:r>
            <a:endParaRPr lang="en-US" sz="2200" b="1" dirty="0">
              <a:solidFill>
                <a:schemeClr val="tx1">
                  <a:lumMod val="50000"/>
                </a:schemeClr>
              </a:solidFill>
              <a:cs typeface="B Zar" panose="00000400000000000000" pitchFamily="2" charset="-78"/>
            </a:endParaRPr>
          </a:p>
        </p:txBody>
      </p:sp>
      <p:sp>
        <p:nvSpPr>
          <p:cNvPr id="4" name="Rectangle 3"/>
          <p:cNvSpPr/>
          <p:nvPr/>
        </p:nvSpPr>
        <p:spPr>
          <a:xfrm>
            <a:off x="4470394" y="1519707"/>
            <a:ext cx="7341063" cy="369332"/>
          </a:xfrm>
          <a:prstGeom prst="rect">
            <a:avLst/>
          </a:prstGeom>
        </p:spPr>
        <p:txBody>
          <a:bodyPr wrap="square">
            <a:spAutoFit/>
          </a:bodyPr>
          <a:lstStyle/>
          <a:p>
            <a:pPr algn="just" rtl="1"/>
            <a:r>
              <a:rPr lang="fa-IR" b="1" spc="50" dirty="0">
                <a:ln w="0"/>
                <a:solidFill>
                  <a:schemeClr val="bg2"/>
                </a:solidFill>
                <a:effectLst>
                  <a:innerShdw blurRad="63500" dist="50800" dir="13500000">
                    <a:srgbClr val="000000">
                      <a:alpha val="50000"/>
                    </a:srgbClr>
                  </a:innerShdw>
                </a:effectLst>
                <a:cs typeface="B Titr" panose="00000700000000000000" pitchFamily="2" charset="-78"/>
              </a:rPr>
              <a:t> </a:t>
            </a:r>
            <a:r>
              <a:rPr lang="fa-IR" b="1" spc="50" dirty="0">
                <a:ln w="0"/>
                <a:effectLst>
                  <a:innerShdw blurRad="63500" dist="50800" dir="13500000">
                    <a:srgbClr val="000000">
                      <a:alpha val="50000"/>
                    </a:srgbClr>
                  </a:innerShdw>
                </a:effectLst>
                <a:cs typeface="B Titr" panose="00000700000000000000" pitchFamily="2" charset="-78"/>
              </a:rPr>
              <a:t>نارنجی ایرانی </a:t>
            </a:r>
            <a:r>
              <a:rPr lang="en-US" b="1" spc="50" dirty="0">
                <a:ln w="0"/>
                <a:effectLst>
                  <a:innerShdw blurRad="63500" dist="50800" dir="13500000">
                    <a:srgbClr val="000000">
                      <a:alpha val="50000"/>
                    </a:srgbClr>
                  </a:innerShdw>
                </a:effectLst>
                <a:cs typeface="B Titr" panose="00000700000000000000" pitchFamily="2" charset="-78"/>
              </a:rPr>
              <a:t>Persian Orange</a:t>
            </a:r>
            <a:endParaRPr lang="en-US" b="1" spc="50" dirty="0">
              <a:ln w="0"/>
              <a:effectLst>
                <a:innerShdw blurRad="63500" dist="50800" dir="13500000">
                  <a:srgbClr val="000000">
                    <a:alpha val="50000"/>
                  </a:srgbClr>
                </a:innerShdw>
              </a:effectLst>
              <a:cs typeface="B Titr" panose="00000700000000000000" pitchFamily="2" charset="-78"/>
            </a:endParaRPr>
          </a:p>
        </p:txBody>
      </p:sp>
    </p:spTree>
    <p:extLst>
      <p:ext uri="{BB962C8B-B14F-4D97-AF65-F5344CB8AC3E}">
        <p14:creationId xmlns:p14="http://schemas.microsoft.com/office/powerpoint/2010/main" val="2482982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3070" y="2086376"/>
            <a:ext cx="4919730" cy="3477875"/>
          </a:xfrm>
          <a:prstGeom prst="rect">
            <a:avLst/>
          </a:prstGeom>
        </p:spPr>
        <p:txBody>
          <a:bodyPr wrap="square">
            <a:spAutoFit/>
          </a:bodyPr>
          <a:lstStyle/>
          <a:p>
            <a:pPr algn="just" rtl="1">
              <a:lnSpc>
                <a:spcPct val="200000"/>
              </a:lnSpc>
            </a:pPr>
            <a:r>
              <a:rPr lang="fa-IR" sz="2200" b="1" dirty="0">
                <a:solidFill>
                  <a:schemeClr val="tx1">
                    <a:lumMod val="50000"/>
                  </a:schemeClr>
                </a:solidFill>
                <a:cs typeface="B Zar" panose="00000400000000000000" pitchFamily="2" charset="-78"/>
              </a:rPr>
              <a:t>اولین بار در سال 1892 در انگلستان به نام نارنجی ایرانی ثبت شد. کارخانه ماشین آلات صنعتی آلیس چالمرز اولین بار در سال 1928 از رنگ نارنجی ایرانی در تولید تراکتور استفاده نمود تا رنگ آن از خاک قابل تمایز باشد.</a:t>
            </a:r>
            <a:endParaRPr lang="en-US" sz="2200" b="1" dirty="0">
              <a:solidFill>
                <a:schemeClr val="tx1">
                  <a:lumMod val="50000"/>
                </a:schemeClr>
              </a:solidFill>
              <a:cs typeface="B Zar"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56" y="1133340"/>
            <a:ext cx="3368766" cy="47485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79839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9" y="-12879"/>
            <a:ext cx="12192000" cy="6888480"/>
          </a:xfrm>
          <a:prstGeom prst="rect">
            <a:avLst/>
          </a:prstGeom>
        </p:spPr>
      </p:pic>
    </p:spTree>
    <p:extLst>
      <p:ext uri="{BB962C8B-B14F-4D97-AF65-F5344CB8AC3E}">
        <p14:creationId xmlns:p14="http://schemas.microsoft.com/office/powerpoint/2010/main" val="3125160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3943" y="-141668"/>
            <a:ext cx="4245072" cy="938719"/>
          </a:xfrm>
          <a:prstGeom prst="rect">
            <a:avLst/>
          </a:prstGeom>
        </p:spPr>
        <p:txBody>
          <a:bodyPr wrap="none">
            <a:spAutoFit/>
          </a:bodyPr>
          <a:lstStyle/>
          <a:p>
            <a:pPr algn="just" rtl="1">
              <a:lnSpc>
                <a:spcPct val="150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cs typeface="B Titr" panose="00000700000000000000" pitchFamily="2" charset="-78"/>
              </a:rPr>
              <a:t>تاریخچه رنگ در ایران</a:t>
            </a:r>
            <a:endParaRPr lang="en-US" sz="4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cs typeface="B Titr" panose="00000700000000000000" pitchFamily="2" charset="-78"/>
            </a:endParaRPr>
          </a:p>
        </p:txBody>
      </p:sp>
      <p:sp>
        <p:nvSpPr>
          <p:cNvPr id="3" name="Rectangle 2"/>
          <p:cNvSpPr/>
          <p:nvPr/>
        </p:nvSpPr>
        <p:spPr>
          <a:xfrm>
            <a:off x="5720034" y="1242634"/>
            <a:ext cx="6168981" cy="5132174"/>
          </a:xfrm>
          <a:prstGeom prst="rect">
            <a:avLst/>
          </a:prstGeom>
        </p:spPr>
        <p:txBody>
          <a:bodyPr wrap="square">
            <a:spAutoFit/>
          </a:bodyPr>
          <a:lstStyle/>
          <a:p>
            <a:pPr algn="just" rtl="1">
              <a:lnSpc>
                <a:spcPct val="150000"/>
              </a:lnSpc>
              <a:spcAft>
                <a:spcPts val="800"/>
              </a:spcAft>
            </a:pPr>
            <a:r>
              <a:rPr lang="ar-SA" sz="2000" b="1" dirty="0">
                <a:latin typeface="Times New Roman" panose="02020603050405020304" pitchFamily="18" charset="0"/>
                <a:ea typeface="Calibri" panose="020F0502020204030204" pitchFamily="34" charset="0"/>
                <a:cs typeface="B Zar" panose="00000400000000000000" pitchFamily="2" charset="-78"/>
              </a:rPr>
              <a:t>رنگ آميزي در ميان مردم فلات ايران سابقه اي دراز دارد. گل اخراي سرخ و زردي كه درباستان به كار تهيه ظروف سفالين مي رفته، و يا گل تيره اي كه از آن ظرف سفالي يكپارچه سياه مي ساخته اند، چشم جماعات اوليه را با ظروف يكپارچه رنگين طبيعي آشنا كرده بود.خاصه آنكه با استفاده از آتش، ظروف گلي پخته به صورت سفال درمي آمده و در مجاورت درجات مختلف حرارت آفتاب و آتش، كم رنگ و پررنگ مي شده است و رنگ آميزي جديدي در برابر چشمان مردم قرار مي گرفته و الهام بخش سليقه ها مي گرديده است. شايد برخورد به گياهاني كه داراي مواد و مايعات رنگين بوده اند، يكي از وسايل رنگ آميزي پاره اي از لوازم زندگاني (چون رنگين كردن بافته هاي اوليه)بوده باشد.</a:t>
            </a:r>
            <a:endParaRPr lang="en-US" sz="2000" b="1" dirty="0">
              <a:latin typeface="Times New Roman" panose="02020603050405020304" pitchFamily="18" charset="0"/>
              <a:ea typeface="Calibri" panose="020F0502020204030204" pitchFamily="34" charset="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7781">
            <a:off x="321972" y="1906073"/>
            <a:ext cx="4796503" cy="3997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6412799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89" y="1313735"/>
            <a:ext cx="4975170" cy="49751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5563673" y="1738652"/>
            <a:ext cx="6104604" cy="4247317"/>
          </a:xfrm>
          <a:prstGeom prst="rect">
            <a:avLst/>
          </a:prstGeom>
        </p:spPr>
        <p:txBody>
          <a:bodyPr wrap="square">
            <a:spAutoFit/>
          </a:bodyPr>
          <a:lstStyle/>
          <a:p>
            <a:pPr algn="just" rtl="1">
              <a:spcAft>
                <a:spcPts val="800"/>
              </a:spcAft>
            </a:pPr>
            <a:r>
              <a:rPr lang="ar-SA" b="1" dirty="0">
                <a:latin typeface="Times New Roman" panose="02020603050405020304" pitchFamily="18" charset="0"/>
                <a:ea typeface="Calibri" panose="020F0502020204030204" pitchFamily="34" charset="0"/>
                <a:cs typeface="B Zar" panose="00000400000000000000" pitchFamily="2" charset="-78"/>
              </a:rPr>
              <a:t>بهره گيري از رنگ به صورت عملي در هنر ايران از سفال هاي آن دوران تا به امروز، همچنان در مسيرهاي گوناگوني دنبال شده است. در دوره ايران باستان هنرمند در بكاربردن رنگ دقت داشته و رنگ را بيهوده و بي جا به كار نمي برده است و كوشش داشته است كه به وسيله رنگ در هنر خود هماهنگي به وجود آورد.گرچه هنرمند در گزينش رنگ كاملاً آزاد بوده ولي هيچ گاه در به كار بردن رنگ پذيرش هاي اصولي را زير پا نمي گذاشته و اگر هم در به كار بردن رنگ تغييري مي داده، اين تغيير از گروه آن رنگ ها بيرون نمي رفته است.بدين گونه رنگ در هنر ايراني جلوه اي خاص و مقامي ارزشمند داشته و دارد.هنرمند ايراني، در دوره هاي رواج هنرها، در گزينش رنگ دقت و سليقه اي خاص به كار برده و مي شود گفت كه بيشتر هنرمندان سرزمين ما، رنگ را آگاهانه برگزيده اند و مي دانسته اند كه كدام رنگ را در كجا به كار ببرند حتي در بعضي دوره ها، پاره اي از هنرمندان در آثار خود از رنگ هاي غيرعادي استفاده كرده اند كه البته گاهي همين گزينش هاي غيرعادي، زيبايي خاصي به آثار هنري داده و گذشته از آن باعث شناسايي راحت و آسوده اين آثار شده است.</a:t>
            </a:r>
            <a:endParaRPr lang="en-US" b="1" dirty="0">
              <a:latin typeface="Times New Roman" panose="02020603050405020304" pitchFamily="18" charset="0"/>
              <a:ea typeface="Calibri" panose="020F0502020204030204" pitchFamily="34" charset="0"/>
              <a:cs typeface="B Zar" panose="00000400000000000000" pitchFamily="2" charset="-78"/>
            </a:endParaRPr>
          </a:p>
        </p:txBody>
      </p:sp>
      <p:sp>
        <p:nvSpPr>
          <p:cNvPr id="6" name="Rectangle 5"/>
          <p:cNvSpPr/>
          <p:nvPr/>
        </p:nvSpPr>
        <p:spPr>
          <a:xfrm>
            <a:off x="9131122" y="115909"/>
            <a:ext cx="2047741" cy="507831"/>
          </a:xfrm>
          <a:prstGeom prst="rect">
            <a:avLst/>
          </a:prstGeom>
        </p:spPr>
        <p:txBody>
          <a:bodyPr wrap="square">
            <a:spAutoFit/>
          </a:bodyPr>
          <a:lstStyle/>
          <a:p>
            <a:pPr algn="just" rtl="1">
              <a:lnSpc>
                <a:spcPct val="150000"/>
              </a:lnSpc>
              <a:spcAft>
                <a:spcPts val="800"/>
              </a:spcAft>
            </a:pPr>
            <a:r>
              <a:rPr lang="ar-SA"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cs typeface="B Titr" panose="00000700000000000000" pitchFamily="2" charset="-78"/>
              </a:rPr>
              <a:t>تاریخچه رنگ در ایران</a:t>
            </a:r>
            <a:endParaRPr lang="en-US"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9679811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8670" y="1197735"/>
            <a:ext cx="7018986" cy="5619432"/>
          </a:xfrm>
          <a:prstGeom prst="rect">
            <a:avLst/>
          </a:prstGeom>
        </p:spPr>
        <p:txBody>
          <a:bodyPr wrap="square">
            <a:spAutoFit/>
          </a:bodyPr>
          <a:lstStyle/>
          <a:p>
            <a:pPr algn="just" rtl="1">
              <a:lnSpc>
                <a:spcPct val="150000"/>
              </a:lnSpc>
              <a:spcAft>
                <a:spcPts val="800"/>
              </a:spcAft>
            </a:pPr>
            <a:r>
              <a:rPr lang="ar-SA" sz="2000" b="1" dirty="0">
                <a:latin typeface="Times New Roman" panose="02020603050405020304" pitchFamily="18" charset="0"/>
                <a:ea typeface="Calibri" panose="020F0502020204030204" pitchFamily="34" charset="0"/>
                <a:cs typeface="B Zar" panose="00000400000000000000" pitchFamily="2" charset="-78"/>
              </a:rPr>
              <a:t>برخورد به خاك هاي معدني </a:t>
            </a:r>
            <a:r>
              <a:rPr lang="ar-SA" sz="2000" b="1" dirty="0" smtClean="0">
                <a:latin typeface="Times New Roman" panose="02020603050405020304" pitchFamily="18" charset="0"/>
                <a:ea typeface="Calibri" panose="020F0502020204030204" pitchFamily="34" charset="0"/>
                <a:cs typeface="B Zar" panose="00000400000000000000" pitchFamily="2" charset="-78"/>
              </a:rPr>
              <a:t>گچ</a:t>
            </a:r>
            <a:r>
              <a:rPr lang="en-US" sz="2000" b="1" dirty="0" smtClean="0">
                <a:latin typeface="Times New Roman" panose="02020603050405020304" pitchFamily="18" charset="0"/>
                <a:ea typeface="Calibri" panose="020F0502020204030204" pitchFamily="34" charset="0"/>
                <a:cs typeface="B Zar" panose="00000400000000000000" pitchFamily="2" charset="-78"/>
              </a:rPr>
              <a:t> </a:t>
            </a:r>
            <a:r>
              <a:rPr lang="ar-SA" sz="2000" b="1" dirty="0" smtClean="0">
                <a:latin typeface="Times New Roman" panose="02020603050405020304" pitchFamily="18" charset="0"/>
                <a:ea typeface="Calibri" panose="020F0502020204030204" pitchFamily="34" charset="0"/>
                <a:cs typeface="B Zar" panose="00000400000000000000" pitchFamily="2" charset="-78"/>
              </a:rPr>
              <a:t>و </a:t>
            </a:r>
            <a:r>
              <a:rPr lang="ar-SA" sz="2000" b="1" dirty="0">
                <a:latin typeface="Times New Roman" panose="02020603050405020304" pitchFamily="18" charset="0"/>
                <a:ea typeface="Calibri" panose="020F0502020204030204" pitchFamily="34" charset="0"/>
                <a:cs typeface="B Zar" panose="00000400000000000000" pitchFamily="2" charset="-78"/>
              </a:rPr>
              <a:t>آهك </a:t>
            </a:r>
            <a:r>
              <a:rPr lang="ar-SA" sz="2000" b="1" dirty="0">
                <a:latin typeface="Times New Roman" panose="02020603050405020304" pitchFamily="18" charset="0"/>
                <a:ea typeface="Calibri" panose="020F0502020204030204" pitchFamily="34" charset="0"/>
                <a:cs typeface="B Zar" panose="00000400000000000000" pitchFamily="2" charset="-78"/>
              </a:rPr>
              <a:t>و همچنين گل اخراي قرمز كه با آنها ديوار كومه ها را مي آلودند و آنها را سفيد يا قرمز مي نمودند، احتمالاً شروع رنگ آميزي بوده باشد كه ديرتر زمينه وسيعي يافته است. آثار رنگين زيادي از دوره ماقبل تاريخ در دست نيست ولي با توجه به تاريخ تمدن و آشنايي با ويژگي هاي جوامع بدوي مي توان علاقه نخستين جماعات را به خودآرايي (به كمك رنگ) دريافت. علاقه آدمي به رنگ آميزي نه تنها در زمان زندگي او بوده بلكه تن و روي مردگان خود را نيز باگل اخرا زينت مي بخشيدند و آنان را هرچه شكوهمندتر به جهان ديگر مي فرستادند.بعيد نيست كه روي رغبت خاص جماعات بدوي به رنگ آميزي لوازم زندگاني و همچنين خودآرايي به وسيله رنگ كه جنبه خوشايندي و تشريفاتي و ابراز تشخص داشته يك قسمت عمده كوشش آنان، در راه به دست آوردن مواد رنگين صرف شده باشد.</a:t>
            </a:r>
            <a:endParaRPr lang="en-US" sz="2000" b="1" dirty="0">
              <a:latin typeface="Times New Roman" panose="02020603050405020304" pitchFamily="18" charset="0"/>
              <a:ea typeface="Calibri" panose="020F0502020204030204" pitchFamily="34" charset="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90" y="1571223"/>
            <a:ext cx="4927380" cy="3271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9182637" y="154547"/>
            <a:ext cx="2060619" cy="507831"/>
          </a:xfrm>
          <a:prstGeom prst="rect">
            <a:avLst/>
          </a:prstGeom>
        </p:spPr>
        <p:txBody>
          <a:bodyPr wrap="square">
            <a:spAutoFit/>
          </a:bodyPr>
          <a:lstStyle/>
          <a:p>
            <a:pPr algn="just" rtl="1">
              <a:lnSpc>
                <a:spcPct val="150000"/>
              </a:lnSpc>
              <a:spcAft>
                <a:spcPts val="800"/>
              </a:spcAft>
            </a:pPr>
            <a:r>
              <a:rPr lang="ar-SA"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cs typeface="B Titr" panose="00000700000000000000" pitchFamily="2" charset="-78"/>
              </a:rPr>
              <a:t>تاریخچه رنگ در ایران</a:t>
            </a:r>
            <a:endParaRPr lang="en-US"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4502442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33899">
            <a:off x="116493" y="1975719"/>
            <a:ext cx="4929830" cy="31852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6001555" y="1513091"/>
            <a:ext cx="5834129" cy="4247317"/>
          </a:xfrm>
          <a:prstGeom prst="rect">
            <a:avLst/>
          </a:prstGeom>
        </p:spPr>
        <p:txBody>
          <a:bodyPr wrap="square">
            <a:spAutoFit/>
          </a:bodyPr>
          <a:lstStyle/>
          <a:p>
            <a:pPr algn="just" rtl="1">
              <a:lnSpc>
                <a:spcPct val="150000"/>
              </a:lnSpc>
              <a:spcAft>
                <a:spcPts val="800"/>
              </a:spcAft>
            </a:pPr>
            <a:r>
              <a:rPr lang="ar-SA" b="1" dirty="0">
                <a:latin typeface="Times New Roman" panose="02020603050405020304" pitchFamily="18" charset="0"/>
                <a:ea typeface="Calibri" panose="020F0502020204030204" pitchFamily="34" charset="0"/>
                <a:cs typeface="B Zar" panose="00000400000000000000" pitchFamily="2" charset="-78"/>
              </a:rPr>
              <a:t>براي ساختن رنگ تا 1590 ميلادي از سفيده تخم مرغ و پس از آن از صمغ، به عنوان بست (چسب) استفاده مي شده است. به احتمال زياد، تركيب اين گونه مواد با يكديگر بوده است كه لايه هاي سخت و شكننده نگاره هاي نخستين را سبب شده است.بعدها به علت مراوده نگارگران ايراني با اروپائيان از صمغ عربي به عنوان نسبت استفاده شد. صمغ عربي نه تنها قشر رنگ را سبك تر ساخت بلكه رنگ استحكام بيشتري يافت و كيفيت مات آن در مقايسه با نگاره هاي دوره هاي قبل فزوني يافت.سير تحول تكميلي استفاده از رنگ از آن زمان تا به امروز كه بيش از ده هزار رنگ در امور بازرگاني صنعتي و هنري مي توان نام برد همچنان ادامه دارد.</a:t>
            </a:r>
            <a:endParaRPr lang="en-US" b="1" dirty="0">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9999330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2" y="1326523"/>
            <a:ext cx="3036975" cy="5241702"/>
          </a:xfrm>
          <a:prstGeom prst="rect">
            <a:avLst/>
          </a:prstGeom>
        </p:spPr>
      </p:pic>
      <p:sp>
        <p:nvSpPr>
          <p:cNvPr id="3" name="Rectangle 2"/>
          <p:cNvSpPr/>
          <p:nvPr/>
        </p:nvSpPr>
        <p:spPr>
          <a:xfrm>
            <a:off x="8332631" y="0"/>
            <a:ext cx="3026535" cy="86177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5000" dirty="0" err="1">
                <a:cs typeface="B Titr" panose="00000700000000000000" pitchFamily="2" charset="-78"/>
              </a:rPr>
              <a:t>رنگ</a:t>
            </a:r>
            <a:r>
              <a:rPr lang="en-US" sz="5000" dirty="0">
                <a:cs typeface="B Titr" panose="00000700000000000000" pitchFamily="2" charset="-78"/>
              </a:rPr>
              <a:t> </a:t>
            </a:r>
            <a:r>
              <a:rPr lang="en-US" sz="5000" dirty="0" err="1">
                <a:cs typeface="B Titr" panose="00000700000000000000" pitchFamily="2" charset="-78"/>
              </a:rPr>
              <a:t>ایرانی</a:t>
            </a:r>
            <a:endParaRPr lang="en-US" sz="5000" dirty="0">
              <a:cs typeface="B Titr" panose="00000700000000000000" pitchFamily="2" charset="-78"/>
            </a:endParaRPr>
          </a:p>
        </p:txBody>
      </p:sp>
      <p:sp>
        <p:nvSpPr>
          <p:cNvPr id="4" name="Rectangle 3"/>
          <p:cNvSpPr/>
          <p:nvPr/>
        </p:nvSpPr>
        <p:spPr>
          <a:xfrm>
            <a:off x="3928056" y="1455313"/>
            <a:ext cx="7765961" cy="4196020"/>
          </a:xfrm>
          <a:prstGeom prst="rect">
            <a:avLst/>
          </a:prstGeom>
        </p:spPr>
        <p:txBody>
          <a:bodyPr wrap="square">
            <a:spAutoFit/>
          </a:bodyPr>
          <a:lstStyle/>
          <a:p>
            <a:pPr algn="just" rtl="1">
              <a:lnSpc>
                <a:spcPct val="200000"/>
              </a:lnSpc>
              <a:spcAft>
                <a:spcPts val="800"/>
              </a:spcAft>
            </a:pPr>
            <a:r>
              <a:rPr lang="ar-SA" sz="3000" b="1" dirty="0">
                <a:solidFill>
                  <a:srgbClr val="0070C0"/>
                </a:solidFill>
                <a:latin typeface="Times New Roman" panose="02020603050405020304" pitchFamily="18" charset="0"/>
                <a:ea typeface="Calibri" panose="020F0502020204030204" pitchFamily="34" charset="0"/>
                <a:cs typeface="B Titr" panose="00000700000000000000" pitchFamily="2" charset="-78"/>
              </a:rPr>
              <a:t>آبی ایرانی</a:t>
            </a:r>
            <a:endParaRPr lang="en-US" sz="3000" b="1" dirty="0">
              <a:solidFill>
                <a:srgbClr val="0070C0"/>
              </a:solidFill>
              <a:latin typeface="Times New Roman" panose="02020603050405020304" pitchFamily="18" charset="0"/>
              <a:ea typeface="Calibri" panose="020F0502020204030204" pitchFamily="34" charset="0"/>
              <a:cs typeface="B Titr" panose="00000700000000000000" pitchFamily="2" charset="-78"/>
            </a:endParaRPr>
          </a:p>
          <a:p>
            <a:pPr algn="just" rtl="1">
              <a:lnSpc>
                <a:spcPct val="200000"/>
              </a:lnSpc>
              <a:spcAft>
                <a:spcPts val="800"/>
              </a:spcAft>
            </a:pPr>
            <a:r>
              <a:rPr lang="ar-SA" sz="20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این رنگ خود به سه طیف روشن، متوسط و تیره تقسیم می شود و تیره ترین طیف آن به نام طاووس ایرانی، آبی پارسی تیره نیز نامیده می شود.سابقه استفاده این رنگ در کشورمان به صنایع سفالگری و نیز نوشته های دیواره های مساجد قدیمی و بناهای به جا مانده از دوران قدیم باز می گردد. اولین بار در سال </a:t>
            </a:r>
            <a:r>
              <a:rPr lang="fa-IR" sz="20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۱۶۶۹</a:t>
            </a:r>
            <a:r>
              <a:rPr lang="ar-SA" sz="20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 از نام این رنگ در انگلیسی استفاده شده است.</a:t>
            </a:r>
            <a:endParaRPr lang="en-US" sz="20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410018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94" t="7424" r="7923" b="14160"/>
          <a:stretch/>
        </p:blipFill>
        <p:spPr>
          <a:xfrm>
            <a:off x="785609" y="1661374"/>
            <a:ext cx="4833384" cy="48810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ectangle 2"/>
          <p:cNvSpPr/>
          <p:nvPr/>
        </p:nvSpPr>
        <p:spPr>
          <a:xfrm>
            <a:off x="6068351" y="2765746"/>
            <a:ext cx="4376415" cy="2112117"/>
          </a:xfrm>
          <a:prstGeom prst="rect">
            <a:avLst/>
          </a:prstGeom>
        </p:spPr>
        <p:txBody>
          <a:bodyPr wrap="square">
            <a:spAutoFit/>
          </a:bodyPr>
          <a:lstStyle/>
          <a:p>
            <a:pPr algn="ctr" rtl="1">
              <a:lnSpc>
                <a:spcPct val="150000"/>
              </a:lnSpc>
            </a:pPr>
            <a:r>
              <a:rPr lang="fa-IR" sz="3000" dirty="0">
                <a:solidFill>
                  <a:srgbClr val="0070C0"/>
                </a:solidFill>
                <a:cs typeface="B Titr" panose="00000700000000000000" pitchFamily="2" charset="-78"/>
              </a:rPr>
              <a:t>رنگ آبی ایرانی در گنبدی در دهلی که از معماری ایرانی تاثیر </a:t>
            </a:r>
            <a:r>
              <a:rPr lang="fa-IR" sz="3000" dirty="0" smtClean="0">
                <a:solidFill>
                  <a:srgbClr val="0070C0"/>
                </a:solidFill>
                <a:cs typeface="B Titr" panose="00000700000000000000" pitchFamily="2" charset="-78"/>
              </a:rPr>
              <a:t>گرفته</a:t>
            </a:r>
            <a:r>
              <a:rPr lang="en-US" sz="3000" dirty="0" smtClean="0">
                <a:solidFill>
                  <a:srgbClr val="0070C0"/>
                </a:solidFill>
                <a:cs typeface="B Titr" panose="00000700000000000000" pitchFamily="2" charset="-78"/>
              </a:rPr>
              <a:t> </a:t>
            </a:r>
            <a:r>
              <a:rPr lang="fa-IR" sz="3000" dirty="0" smtClean="0">
                <a:solidFill>
                  <a:srgbClr val="0070C0"/>
                </a:solidFill>
                <a:cs typeface="B Titr" panose="00000700000000000000" pitchFamily="2" charset="-78"/>
              </a:rPr>
              <a:t> است</a:t>
            </a:r>
            <a:endParaRPr lang="en-US" sz="3000" dirty="0">
              <a:solidFill>
                <a:srgbClr val="0070C0"/>
              </a:solidFill>
              <a:cs typeface="B Titr" panose="00000700000000000000" pitchFamily="2" charset="-78"/>
            </a:endParaRPr>
          </a:p>
        </p:txBody>
      </p:sp>
    </p:spTree>
    <p:extLst>
      <p:ext uri="{BB962C8B-B14F-4D97-AF65-F5344CB8AC3E}">
        <p14:creationId xmlns:p14="http://schemas.microsoft.com/office/powerpoint/2010/main" val="2767792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338" y="1095057"/>
            <a:ext cx="11050073" cy="5442516"/>
          </a:xfrm>
          <a:prstGeom prst="rect">
            <a:avLst/>
          </a:prstGeom>
        </p:spPr>
        <p:txBody>
          <a:bodyPr wrap="square">
            <a:spAutoFit/>
          </a:bodyPr>
          <a:lstStyle/>
          <a:p>
            <a:pPr algn="just" rtl="1">
              <a:lnSpc>
                <a:spcPct val="150000"/>
              </a:lnSpc>
              <a:spcAft>
                <a:spcPts val="800"/>
              </a:spcAft>
            </a:pPr>
            <a:r>
              <a:rPr lang="ar-SA" sz="3000" b="1" dirty="0">
                <a:solidFill>
                  <a:srgbClr val="FF0000"/>
                </a:solidFill>
                <a:latin typeface="Times New Roman" panose="02020603050405020304" pitchFamily="18" charset="0"/>
                <a:ea typeface="Calibri" panose="020F0502020204030204" pitchFamily="34" charset="0"/>
                <a:cs typeface="B Titr" panose="00000700000000000000" pitchFamily="2" charset="-78"/>
              </a:rPr>
              <a:t>قرمز ایرانی</a:t>
            </a:r>
            <a:endParaRPr lang="en-US" sz="3000" b="1" dirty="0">
              <a:solidFill>
                <a:srgbClr val="FF0000"/>
              </a:solidFill>
              <a:latin typeface="Times New Roman" panose="02020603050405020304" pitchFamily="18" charset="0"/>
              <a:ea typeface="Calibri" panose="020F0502020204030204" pitchFamily="34" charset="0"/>
              <a:cs typeface="B Titr" panose="00000700000000000000" pitchFamily="2" charset="-78"/>
            </a:endParaRPr>
          </a:p>
          <a:p>
            <a:pPr algn="just" rtl="1">
              <a:lnSpc>
                <a:spcPct val="150000"/>
              </a:lnSpc>
              <a:spcAft>
                <a:spcPts val="800"/>
              </a:spcAft>
            </a:pPr>
            <a:r>
              <a:rPr lang="ar-SA" sz="22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اما قرمز ایرانی برخلاف رنگ سبز نه در مصنوعات ایرانی ها بلکه در میان آب و خاک کشورمان پیدا می شود. این رنگ در حوالی خلیج فارس و در خاک های این منطقه یافت می شود و مواد سازنده آن شامل آهن، طباشیر و آلومینیوم است.اولین باری که از نام است رنگ در ادبیات انگلیسی استفاده شده است به سال </a:t>
            </a:r>
            <a:r>
              <a:rPr lang="fa-IR" sz="22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۱۹۸۷</a:t>
            </a:r>
            <a:r>
              <a:rPr lang="ar-SA" sz="22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 بر می گردد</a:t>
            </a:r>
            <a:r>
              <a:rPr lang="ar-SA" sz="2200" b="1" dirty="0" smtClean="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a:t>
            </a:r>
            <a:endParaRPr lang="en-US" sz="2200" b="1" dirty="0" smtClean="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endParaRPr>
          </a:p>
          <a:p>
            <a:pPr algn="just" rtl="1">
              <a:lnSpc>
                <a:spcPct val="150000"/>
              </a:lnSpc>
              <a:spcAft>
                <a:spcPts val="800"/>
              </a:spcAft>
            </a:pPr>
            <a:r>
              <a:rPr lang="fa-IR" sz="3000" b="1" dirty="0">
                <a:solidFill>
                  <a:srgbClr val="FF99CC"/>
                </a:solidFill>
                <a:latin typeface="Times New Roman" panose="02020603050405020304" pitchFamily="18" charset="0"/>
                <a:ea typeface="Calibri" panose="020F0502020204030204" pitchFamily="34" charset="0"/>
                <a:cs typeface="B Titr" panose="00000700000000000000" pitchFamily="2" charset="-78"/>
              </a:rPr>
              <a:t>صورتی ایرانی</a:t>
            </a:r>
          </a:p>
          <a:p>
            <a:pPr algn="just" rtl="1">
              <a:lnSpc>
                <a:spcPct val="150000"/>
              </a:lnSpc>
              <a:spcAft>
                <a:spcPts val="800"/>
              </a:spcAft>
            </a:pPr>
            <a:r>
              <a:rPr lang="fa-IR" sz="2200" b="1" dirty="0" smtClean="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صورتی </a:t>
            </a:r>
            <a:r>
              <a:rPr lang="fa-IR" sz="22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rPr>
              <a:t>ایرانی رنگ دیگری در دنیا است که با نام ایران شناخته می شود.این رنگ در صنعت پوشاک شهرت دارد و اولین بار در سال۱۹۲۳ در ادبیات انگلیسی استفاده شده است.</a:t>
            </a:r>
          </a:p>
          <a:p>
            <a:pPr algn="just" rtl="1">
              <a:lnSpc>
                <a:spcPct val="150000"/>
              </a:lnSpc>
              <a:spcAft>
                <a:spcPts val="800"/>
              </a:spcAft>
            </a:pPr>
            <a:endParaRPr lang="en-US" sz="2200" b="1" dirty="0">
              <a:solidFill>
                <a:schemeClr val="tx1">
                  <a:lumMod val="50000"/>
                </a:schemeClr>
              </a:solidFill>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500571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7940">
            <a:off x="1038138" y="1627748"/>
            <a:ext cx="5351058" cy="4330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7637171" y="2127040"/>
            <a:ext cx="4172755" cy="3670236"/>
          </a:xfrm>
          <a:prstGeom prst="rect">
            <a:avLst/>
          </a:prstGeom>
        </p:spPr>
        <p:txBody>
          <a:bodyPr wrap="square">
            <a:spAutoFit/>
          </a:bodyPr>
          <a:lstStyle/>
          <a:p>
            <a:pPr algn="ctr" rtl="1">
              <a:lnSpc>
                <a:spcPct val="200000"/>
              </a:lnSpc>
            </a:pPr>
            <a:r>
              <a:rPr lang="fa-IR" sz="3000" dirty="0" smtClean="0">
                <a:cs typeface="B Titr" panose="00000700000000000000" pitchFamily="2" charset="-78"/>
              </a:rPr>
              <a:t>رنگ صورتی ایرانی به </a:t>
            </a:r>
            <a:r>
              <a:rPr lang="fa-IR" sz="3000" dirty="0">
                <a:cs typeface="B Titr" panose="00000700000000000000" pitchFamily="2" charset="-78"/>
              </a:rPr>
              <a:t>خاطر علاقه ایرانی ها به رنگ گل محمدی </a:t>
            </a:r>
            <a:r>
              <a:rPr lang="fa-IR" sz="3000" dirty="0" smtClean="0">
                <a:cs typeface="B Titr" panose="00000700000000000000" pitchFamily="2" charset="-78"/>
              </a:rPr>
              <a:t>به </a:t>
            </a:r>
            <a:r>
              <a:rPr lang="fa-IR" sz="3000" dirty="0">
                <a:cs typeface="B Titr" panose="00000700000000000000" pitchFamily="2" charset="-78"/>
              </a:rPr>
              <a:t>آن نام شهرت گرفته </a:t>
            </a:r>
            <a:r>
              <a:rPr lang="fa-IR" sz="3000" dirty="0" smtClean="0">
                <a:cs typeface="B Titr" panose="00000700000000000000" pitchFamily="2" charset="-78"/>
              </a:rPr>
              <a:t>است</a:t>
            </a:r>
            <a:endParaRPr lang="en-US" sz="3000" dirty="0">
              <a:cs typeface="B Titr" panose="00000700000000000000" pitchFamily="2" charset="-78"/>
            </a:endParaRPr>
          </a:p>
        </p:txBody>
      </p:sp>
    </p:spTree>
    <p:extLst>
      <p:ext uri="{BB962C8B-B14F-4D97-AF65-F5344CB8AC3E}">
        <p14:creationId xmlns:p14="http://schemas.microsoft.com/office/powerpoint/2010/main" val="36523917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ree ppt 45-Ghalam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owerpoint-template-24">
  <a:themeElements>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75F06"/>
        </a:lt2>
        <a:accent1>
          <a:srgbClr val="E07D06"/>
        </a:accent1>
        <a:accent2>
          <a:srgbClr val="E5930D"/>
        </a:accent2>
        <a:accent3>
          <a:srgbClr val="FFFFFF"/>
        </a:accent3>
        <a:accent4>
          <a:srgbClr val="404040"/>
        </a:accent4>
        <a:accent5>
          <a:srgbClr val="EDBFAA"/>
        </a:accent5>
        <a:accent6>
          <a:srgbClr val="CF850B"/>
        </a:accent6>
        <a:hlink>
          <a:srgbClr val="F99F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42C9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E90D0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1099D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B7ED2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Free ppt 45-Ghalamo (2)</Template>
  <TotalTime>158</TotalTime>
  <Words>1147</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맑은 고딕</vt:lpstr>
      <vt:lpstr>Arial</vt:lpstr>
      <vt:lpstr>B Titr</vt:lpstr>
      <vt:lpstr>B Zar</vt:lpstr>
      <vt:lpstr>Calibri</vt:lpstr>
      <vt:lpstr>Microsoft Sans Serif</vt:lpstr>
      <vt:lpstr>Times New Roman</vt:lpstr>
      <vt:lpstr>Free ppt 45-Ghalamo (2)</vt:lpstr>
      <vt:lpstr>Custom Design</vt:lpstr>
      <vt:lpstr>1_Custom Design</vt:lpstr>
      <vt:lpstr>powerpoint-template-24</vt:lpstr>
      <vt:lpstr>آشنایی با رنگ های ایرانی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رنگ های ایرانی</dc:title>
  <dc:creator>Javaneh-Pc</dc:creator>
  <cp:lastModifiedBy>asus</cp:lastModifiedBy>
  <cp:revision>45</cp:revision>
  <dcterms:created xsi:type="dcterms:W3CDTF">2019-05-04T14:53:10Z</dcterms:created>
  <dcterms:modified xsi:type="dcterms:W3CDTF">2020-03-11T10:27:57Z</dcterms:modified>
</cp:coreProperties>
</file>