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116" r:id="rId1"/>
  </p:sldMasterIdLst>
  <p:notesMasterIdLst>
    <p:notesMasterId r:id="rId20"/>
  </p:notesMasterIdLst>
  <p:sldIdLst>
    <p:sldId id="293" r:id="rId2"/>
    <p:sldId id="261" r:id="rId3"/>
    <p:sldId id="297" r:id="rId4"/>
    <p:sldId id="294" r:id="rId5"/>
    <p:sldId id="295" r:id="rId6"/>
    <p:sldId id="298" r:id="rId7"/>
    <p:sldId id="296" r:id="rId8"/>
    <p:sldId id="299" r:id="rId9"/>
    <p:sldId id="300" r:id="rId10"/>
    <p:sldId id="301" r:id="rId11"/>
    <p:sldId id="302" r:id="rId12"/>
    <p:sldId id="303" r:id="rId13"/>
    <p:sldId id="304" r:id="rId14"/>
    <p:sldId id="306" r:id="rId15"/>
    <p:sldId id="307" r:id="rId16"/>
    <p:sldId id="308" r:id="rId17"/>
    <p:sldId id="309" r:id="rId18"/>
    <p:sldId id="305" r:id="rId19"/>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980" autoAdjust="0"/>
    <p:restoredTop sz="87101" autoAdjust="0"/>
  </p:normalViewPr>
  <p:slideViewPr>
    <p:cSldViewPr>
      <p:cViewPr varScale="1">
        <p:scale>
          <a:sx n="64" d="100"/>
          <a:sy n="64" d="100"/>
        </p:scale>
        <p:origin x="72" y="82"/>
      </p:cViewPr>
      <p:guideLst>
        <p:guide orient="horz" pos="2160"/>
        <p:guide pos="2880"/>
      </p:guideLst>
    </p:cSldViewPr>
  </p:slideViewPr>
  <p:notesTextViewPr>
    <p:cViewPr>
      <p:scale>
        <a:sx n="1" d="1"/>
        <a:sy n="1" d="1"/>
      </p:scale>
      <p:origin x="0" y="0"/>
    </p:cViewPr>
  </p:notesTextViewPr>
  <p:sorterViewPr>
    <p:cViewPr>
      <p:scale>
        <a:sx n="77" d="100"/>
        <a:sy n="77"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752BBE-7A6B-4BE0-BCC3-564CC43B56EB}" type="datetimeFigureOut">
              <a:rPr lang="en-US" smtClean="0"/>
              <a:pPr/>
              <a:t>3/11/2020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21C16B-9D58-4FDA-A239-BFD5C88C5BE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2B107BB-E2A1-4354-ADD4-123F353C9557}" type="datetimeFigureOut">
              <a:rPr lang="fa-IR" smtClean="0"/>
              <a:pPr/>
              <a:t>17/07/1441</a:t>
            </a:fld>
            <a:endParaRPr lang="fa-IR"/>
          </a:p>
        </p:txBody>
      </p:sp>
      <p:sp>
        <p:nvSpPr>
          <p:cNvPr id="19" name="Footer Placeholder 18"/>
          <p:cNvSpPr>
            <a:spLocks noGrp="1"/>
          </p:cNvSpPr>
          <p:nvPr>
            <p:ph type="ftr" sz="quarter" idx="11"/>
          </p:nvPr>
        </p:nvSpPr>
        <p:spPr/>
        <p:txBody>
          <a:bodyPr/>
          <a:lstStyle/>
          <a:p>
            <a:endParaRPr lang="fa-IR"/>
          </a:p>
        </p:txBody>
      </p:sp>
      <p:sp>
        <p:nvSpPr>
          <p:cNvPr id="27" name="Slide Number Placeholder 26"/>
          <p:cNvSpPr>
            <a:spLocks noGrp="1"/>
          </p:cNvSpPr>
          <p:nvPr>
            <p:ph type="sldNum" sz="quarter" idx="12"/>
          </p:nvPr>
        </p:nvSpPr>
        <p:spPr/>
        <p:txBody>
          <a:bodyPr/>
          <a:lstStyle/>
          <a:p>
            <a:fld id="{F81C8B1C-9F15-47EB-83DF-2BBC7D866666}"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transition spd="slow" advTm="3000">
    <p:newsfla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2B107BB-E2A1-4354-ADD4-123F353C9557}" type="datetimeFigureOut">
              <a:rPr lang="fa-IR" smtClean="0"/>
              <a:pPr/>
              <a:t>17/07/1441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81C8B1C-9F15-47EB-83DF-2BBC7D866666}" type="slidenum">
              <a:rPr lang="fa-IR" smtClean="0"/>
              <a:pPr/>
              <a:t>‹#›</a:t>
            </a:fld>
            <a:endParaRPr lang="fa-IR"/>
          </a:p>
        </p:txBody>
      </p:sp>
    </p:spTree>
  </p:cSld>
  <p:clrMapOvr>
    <a:masterClrMapping/>
  </p:clrMapOvr>
  <p:transition spd="slow" advTm="3000">
    <p:newsfla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2B107BB-E2A1-4354-ADD4-123F353C9557}" type="datetimeFigureOut">
              <a:rPr lang="fa-IR" smtClean="0"/>
              <a:pPr/>
              <a:t>17/07/1441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81C8B1C-9F15-47EB-83DF-2BBC7D866666}" type="slidenum">
              <a:rPr lang="fa-IR" smtClean="0"/>
              <a:pPr/>
              <a:t>‹#›</a:t>
            </a:fld>
            <a:endParaRPr lang="fa-IR"/>
          </a:p>
        </p:txBody>
      </p:sp>
    </p:spTree>
  </p:cSld>
  <p:clrMapOvr>
    <a:masterClrMapping/>
  </p:clrMapOvr>
  <p:transition spd="slow" advTm="3000">
    <p:newsfla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2B107BB-E2A1-4354-ADD4-123F353C9557}" type="datetimeFigureOut">
              <a:rPr lang="fa-IR" smtClean="0"/>
              <a:pPr/>
              <a:t>17/07/1441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81C8B1C-9F15-47EB-83DF-2BBC7D866666}" type="slidenum">
              <a:rPr lang="fa-IR" smtClean="0"/>
              <a:pPr/>
              <a:t>‹#›</a:t>
            </a:fld>
            <a:endParaRPr lang="fa-IR"/>
          </a:p>
        </p:txBody>
      </p:sp>
    </p:spTree>
  </p:cSld>
  <p:clrMapOvr>
    <a:masterClrMapping/>
  </p:clrMapOvr>
  <p:transition spd="slow" advTm="3000">
    <p:newsfla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2B107BB-E2A1-4354-ADD4-123F353C9557}" type="datetimeFigureOut">
              <a:rPr lang="fa-IR" smtClean="0"/>
              <a:pPr/>
              <a:t>17/07/1441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81C8B1C-9F15-47EB-83DF-2BBC7D866666}"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transition spd="slow" advTm="3000">
    <p:newsfla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2B107BB-E2A1-4354-ADD4-123F353C9557}" type="datetimeFigureOut">
              <a:rPr lang="fa-IR" smtClean="0"/>
              <a:pPr/>
              <a:t>17/07/1441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81C8B1C-9F15-47EB-83DF-2BBC7D866666}" type="slidenum">
              <a:rPr lang="fa-IR" smtClean="0"/>
              <a:pPr/>
              <a:t>‹#›</a:t>
            </a:fld>
            <a:endParaRPr lang="fa-IR"/>
          </a:p>
        </p:txBody>
      </p:sp>
    </p:spTree>
  </p:cSld>
  <p:clrMapOvr>
    <a:masterClrMapping/>
  </p:clrMapOvr>
  <p:transition spd="slow" advTm="3000">
    <p:newsfla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2B107BB-E2A1-4354-ADD4-123F353C9557}" type="datetimeFigureOut">
              <a:rPr lang="fa-IR" smtClean="0"/>
              <a:pPr/>
              <a:t>17/07/1441</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F81C8B1C-9F15-47EB-83DF-2BBC7D866666}" type="slidenum">
              <a:rPr lang="fa-IR" smtClean="0"/>
              <a:pPr/>
              <a:t>‹#›</a:t>
            </a:fld>
            <a:endParaRPr lang="fa-IR"/>
          </a:p>
        </p:txBody>
      </p:sp>
    </p:spTree>
  </p:cSld>
  <p:clrMapOvr>
    <a:masterClrMapping/>
  </p:clrMapOvr>
  <p:transition spd="slow" advTm="3000">
    <p:newsfla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2B107BB-E2A1-4354-ADD4-123F353C9557}" type="datetimeFigureOut">
              <a:rPr lang="fa-IR" smtClean="0"/>
              <a:pPr/>
              <a:t>17/07/1441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F81C8B1C-9F15-47EB-83DF-2BBC7D866666}" type="slidenum">
              <a:rPr lang="fa-IR" smtClean="0"/>
              <a:pPr/>
              <a:t>‹#›</a:t>
            </a:fld>
            <a:endParaRPr lang="fa-IR"/>
          </a:p>
        </p:txBody>
      </p:sp>
    </p:spTree>
  </p:cSld>
  <p:clrMapOvr>
    <a:masterClrMapping/>
  </p:clrMapOvr>
  <p:transition spd="slow" advTm="3000">
    <p:newsfla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B107BB-E2A1-4354-ADD4-123F353C9557}" type="datetimeFigureOut">
              <a:rPr lang="fa-IR" smtClean="0"/>
              <a:pPr/>
              <a:t>17/07/1441</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F81C8B1C-9F15-47EB-83DF-2BBC7D866666}" type="slidenum">
              <a:rPr lang="fa-IR" smtClean="0"/>
              <a:pPr/>
              <a:t>‹#›</a:t>
            </a:fld>
            <a:endParaRPr lang="fa-IR"/>
          </a:p>
        </p:txBody>
      </p:sp>
    </p:spTree>
  </p:cSld>
  <p:clrMapOvr>
    <a:masterClrMapping/>
  </p:clrMapOvr>
  <p:transition spd="slow" advTm="3000">
    <p:newsfla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2B107BB-E2A1-4354-ADD4-123F353C9557}" type="datetimeFigureOut">
              <a:rPr lang="fa-IR" smtClean="0"/>
              <a:pPr/>
              <a:t>17/07/1441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81C8B1C-9F15-47EB-83DF-2BBC7D866666}" type="slidenum">
              <a:rPr lang="fa-IR" smtClean="0"/>
              <a:pPr/>
              <a:t>‹#›</a:t>
            </a:fld>
            <a:endParaRPr lang="fa-IR"/>
          </a:p>
        </p:txBody>
      </p:sp>
    </p:spTree>
  </p:cSld>
  <p:clrMapOvr>
    <a:masterClrMapping/>
  </p:clrMapOvr>
  <p:transition spd="slow" advTm="3000">
    <p:newsfla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2B107BB-E2A1-4354-ADD4-123F353C9557}" type="datetimeFigureOut">
              <a:rPr lang="fa-IR" smtClean="0"/>
              <a:pPr/>
              <a:t>17/07/1441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077200" y="6356350"/>
            <a:ext cx="609600" cy="365125"/>
          </a:xfrm>
        </p:spPr>
        <p:txBody>
          <a:bodyPr/>
          <a:lstStyle/>
          <a:p>
            <a:fld id="{F81C8B1C-9F15-47EB-83DF-2BBC7D866666}" type="slidenum">
              <a:rPr lang="fa-IR" smtClean="0"/>
              <a:pPr/>
              <a:t>‹#›</a:t>
            </a:fld>
            <a:endParaRPr lang="fa-I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advTm="3000">
    <p:newsfla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2B107BB-E2A1-4354-ADD4-123F353C9557}" type="datetimeFigureOut">
              <a:rPr lang="fa-IR" smtClean="0"/>
              <a:pPr/>
              <a:t>17/07/1441</a:t>
            </a:fld>
            <a:endParaRPr lang="fa-I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a-I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81C8B1C-9F15-47EB-83DF-2BBC7D866666}" type="slidenum">
              <a:rPr lang="fa-IR" smtClean="0"/>
              <a:pPr/>
              <a:t>‹#›</a:t>
            </a:fld>
            <a:endParaRPr lang="fa-I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117" r:id="rId1"/>
    <p:sldLayoutId id="2147484118" r:id="rId2"/>
    <p:sldLayoutId id="2147484119" r:id="rId3"/>
    <p:sldLayoutId id="2147484120" r:id="rId4"/>
    <p:sldLayoutId id="2147484121" r:id="rId5"/>
    <p:sldLayoutId id="2147484122" r:id="rId6"/>
    <p:sldLayoutId id="2147484123" r:id="rId7"/>
    <p:sldLayoutId id="2147484124" r:id="rId8"/>
    <p:sldLayoutId id="2147484125" r:id="rId9"/>
    <p:sldLayoutId id="2147484126" r:id="rId10"/>
    <p:sldLayoutId id="2147484127" r:id="rId11"/>
  </p:sldLayoutIdLst>
  <p:transition spd="slow" advTm="3000">
    <p:newsflash/>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15.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7664" y="692696"/>
            <a:ext cx="6120680" cy="509417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662004429"/>
      </p:ext>
    </p:extLst>
  </p:cSld>
  <p:clrMapOvr>
    <a:masterClrMapping/>
  </p:clrMapOvr>
  <p:transition spd="slow" advTm="3000">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692696"/>
            <a:ext cx="8424936" cy="3831818"/>
          </a:xfrm>
          <a:prstGeom prst="rect">
            <a:avLst/>
          </a:prstGeom>
        </p:spPr>
        <p:txBody>
          <a:bodyPr wrap="square">
            <a:spAutoFit/>
          </a:bodyPr>
          <a:lstStyle/>
          <a:p>
            <a:pPr algn="just">
              <a:lnSpc>
                <a:spcPct val="150000"/>
              </a:lnSpc>
            </a:pPr>
            <a:r>
              <a:rPr lang="ar-SA" b="1" dirty="0">
                <a:cs typeface="B Nazanin" panose="00000400000000000000" pitchFamily="2" charset="-78"/>
              </a:rPr>
              <a:t>در دوره </a:t>
            </a:r>
            <a:r>
              <a:rPr lang="ar-SA" b="1" dirty="0" smtClean="0">
                <a:cs typeface="B Nazanin" panose="00000400000000000000" pitchFamily="2" charset="-78"/>
              </a:rPr>
              <a:t>عصر</a:t>
            </a:r>
            <a:r>
              <a:rPr lang="fa-IR" b="1" dirty="0" smtClean="0">
                <a:cs typeface="B Nazanin" panose="00000400000000000000" pitchFamily="2" charset="-78"/>
              </a:rPr>
              <a:t> دوم</a:t>
            </a:r>
            <a:r>
              <a:rPr lang="ar-SA" b="1" dirty="0" smtClean="0">
                <a:cs typeface="B Nazanin" panose="00000400000000000000" pitchFamily="2" charset="-78"/>
              </a:rPr>
              <a:t> آهن</a:t>
            </a:r>
            <a:r>
              <a:rPr lang="fa-IR" b="1" dirty="0" smtClean="0">
                <a:cs typeface="B Nazanin" panose="00000400000000000000" pitchFamily="2" charset="-78"/>
              </a:rPr>
              <a:t> </a:t>
            </a:r>
            <a:r>
              <a:rPr lang="ar-SA" b="1" dirty="0">
                <a:cs typeface="B Nazanin" panose="00000400000000000000" pitchFamily="2" charset="-78"/>
              </a:rPr>
              <a:t>در منطقه تپه سیلک کاشان نمونه های منحصر به فردی از </a:t>
            </a:r>
            <a:r>
              <a:rPr lang="ar-SA" b="1" dirty="0" smtClean="0">
                <a:cs typeface="B Nazanin" panose="00000400000000000000" pitchFamily="2" charset="-78"/>
              </a:rPr>
              <a:t>تکامل</a:t>
            </a:r>
            <a:r>
              <a:rPr lang="fa-IR" b="1" dirty="0" smtClean="0">
                <a:cs typeface="B Nazanin" panose="00000400000000000000" pitchFamily="2" charset="-78"/>
              </a:rPr>
              <a:t> </a:t>
            </a:r>
            <a:r>
              <a:rPr lang="ar-SA" b="1" dirty="0">
                <a:cs typeface="B Nazanin" panose="00000400000000000000" pitchFamily="2" charset="-78"/>
              </a:rPr>
              <a:t>ظروف منقاردار، دهان گشاد و پایه بلند تولید شده است. این ظروف منقاری همراه با شکل جانوری </a:t>
            </a:r>
            <a:r>
              <a:rPr lang="ar-SA" b="1" dirty="0" smtClean="0">
                <a:cs typeface="B Nazanin" panose="00000400000000000000" pitchFamily="2" charset="-78"/>
              </a:rPr>
              <a:t>و</a:t>
            </a:r>
            <a:r>
              <a:rPr lang="fa-IR" b="1" dirty="0" smtClean="0">
                <a:cs typeface="B Nazanin" panose="00000400000000000000" pitchFamily="2" charset="-78"/>
              </a:rPr>
              <a:t> </a:t>
            </a:r>
            <a:r>
              <a:rPr lang="ar-SA" b="1" dirty="0" smtClean="0">
                <a:cs typeface="B Nazanin" panose="00000400000000000000" pitchFamily="2" charset="-78"/>
              </a:rPr>
              <a:t>طرح </a:t>
            </a:r>
            <a:r>
              <a:rPr lang="ar-SA" b="1" dirty="0">
                <a:cs typeface="B Nazanin" panose="00000400000000000000" pitchFamily="2" charset="-78"/>
              </a:rPr>
              <a:t>هایی هندسی به رنگ قرمز در زمینه کرم تزیین می شدند</a:t>
            </a:r>
            <a:r>
              <a:rPr lang="ar-SA" b="1" dirty="0" smtClean="0">
                <a:cs typeface="B Nazanin" panose="00000400000000000000" pitchFamily="2" charset="-78"/>
              </a:rPr>
              <a:t>.</a:t>
            </a:r>
            <a:r>
              <a:rPr lang="fa-IR" b="1" dirty="0" smtClean="0">
                <a:cs typeface="B Nazanin" panose="00000400000000000000" pitchFamily="2" charset="-78"/>
              </a:rPr>
              <a:t> </a:t>
            </a:r>
            <a:r>
              <a:rPr lang="ar-SA" b="1" dirty="0">
                <a:cs typeface="B Nazanin" panose="00000400000000000000" pitchFamily="2" charset="-78"/>
              </a:rPr>
              <a:t>از دیگر مناطق دارای سفال خاکستری می توان به تپه حسنلو در جنوب غربی دریاچه ارومیه اشاره کرد که به عنوان نمونه شاخص فرهنگ شمال غربی ایران معرفی شده است. در بخش جنوب غربی تپه، مجموعه ای از چهار ساختمان اصلی با حیاط محصور شده مشخص گردیده که ورودی آن ستون دار است. به نظر می رسد این ساختمان های ستون دار از پیشگامان راهروها و تالارهای ستون دار دوران بعد از خود از جمله معماری هخامنشیان باشند</a:t>
            </a:r>
            <a:endParaRPr lang="en-US" b="1" dirty="0">
              <a:cs typeface="B Nazanin" panose="00000400000000000000" pitchFamily="2" charset="-78"/>
            </a:endParaRPr>
          </a:p>
          <a:p>
            <a:pPr algn="just">
              <a:lnSpc>
                <a:spcPct val="150000"/>
              </a:lnSpc>
            </a:pPr>
            <a:endParaRPr lang="en-US" b="1" dirty="0">
              <a:cs typeface="B Nazanin" panose="00000400000000000000" pitchFamily="2" charset="-78"/>
            </a:endParaRPr>
          </a:p>
          <a:p>
            <a:pPr algn="just">
              <a:lnSpc>
                <a:spcPct val="150000"/>
              </a:lnSpc>
            </a:pPr>
            <a:endParaRPr lang="en-US" b="1" dirty="0">
              <a:cs typeface="B Nazanin" panose="00000400000000000000" pitchFamily="2" charset="-78"/>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568" y="3724413"/>
            <a:ext cx="5328592" cy="2993991"/>
          </a:xfrm>
          <a:prstGeom prst="rect">
            <a:avLst/>
          </a:prstGeom>
        </p:spPr>
      </p:pic>
      <p:sp>
        <p:nvSpPr>
          <p:cNvPr id="4" name="Rectangle 3"/>
          <p:cNvSpPr/>
          <p:nvPr/>
        </p:nvSpPr>
        <p:spPr>
          <a:xfrm>
            <a:off x="4562194" y="6165304"/>
            <a:ext cx="4474302" cy="388696"/>
          </a:xfrm>
          <a:prstGeom prst="rect">
            <a:avLst/>
          </a:prstGeom>
        </p:spPr>
        <p:txBody>
          <a:bodyPr wrap="none">
            <a:spAutoFit/>
          </a:bodyPr>
          <a:lstStyle/>
          <a:p>
            <a:pPr>
              <a:lnSpc>
                <a:spcPct val="107000"/>
              </a:lnSpc>
              <a:spcAft>
                <a:spcPts val="800"/>
              </a:spcAft>
            </a:pPr>
            <a:r>
              <a:rPr lang="ar-SA" b="1" dirty="0">
                <a:latin typeface="Calibri" panose="020F0502020204030204" pitchFamily="34" charset="0"/>
                <a:ea typeface="Calibri" panose="020F0502020204030204" pitchFamily="34" charset="0"/>
                <a:cs typeface="B Nazanin" panose="00000400000000000000" pitchFamily="2" charset="-78"/>
              </a:rPr>
              <a:t>ظرف سفالی منقاری، تپه سیلک، کاشان، هزاره اول پ.م</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2294235"/>
      </p:ext>
    </p:extLst>
  </p:cSld>
  <p:clrMapOvr>
    <a:masterClrMapping/>
  </p:clrMapOvr>
  <p:transition spd="slow" advTm="3000">
    <p:newsflash/>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908720"/>
            <a:ext cx="7488832" cy="5375639"/>
          </a:xfrm>
          <a:prstGeom prst="rect">
            <a:avLst/>
          </a:prstGeom>
        </p:spPr>
      </p:pic>
      <p:sp>
        <p:nvSpPr>
          <p:cNvPr id="7" name="Rectangle 6"/>
          <p:cNvSpPr/>
          <p:nvPr/>
        </p:nvSpPr>
        <p:spPr>
          <a:xfrm>
            <a:off x="2251525" y="6309320"/>
            <a:ext cx="4480715" cy="369332"/>
          </a:xfrm>
          <a:prstGeom prst="rect">
            <a:avLst/>
          </a:prstGeom>
        </p:spPr>
        <p:txBody>
          <a:bodyPr wrap="none">
            <a:spAutoFit/>
          </a:bodyPr>
          <a:lstStyle/>
          <a:p>
            <a:r>
              <a:rPr lang="ar-SA" b="1" dirty="0">
                <a:cs typeface="B Nazanin" panose="00000400000000000000" pitchFamily="2" charset="-78"/>
              </a:rPr>
              <a:t>بقایای دژ حسنلو، جنوب دریاچه ارومیه، هزاره دوم پ.م</a:t>
            </a:r>
            <a:endParaRPr lang="en-US" dirty="0">
              <a:cs typeface="B Nazanin" panose="00000400000000000000" pitchFamily="2" charset="-78"/>
            </a:endParaRPr>
          </a:p>
        </p:txBody>
      </p:sp>
    </p:spTree>
    <p:extLst>
      <p:ext uri="{BB962C8B-B14F-4D97-AF65-F5344CB8AC3E}">
        <p14:creationId xmlns:p14="http://schemas.microsoft.com/office/powerpoint/2010/main" val="738036887"/>
      </p:ext>
    </p:extLst>
  </p:cSld>
  <p:clrMapOvr>
    <a:masterClrMapping/>
  </p:clrMapOvr>
  <p:transition spd="slow" advTm="3000">
    <p:newsflash/>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692696"/>
            <a:ext cx="7902624" cy="1165704"/>
          </a:xfrm>
          <a:prstGeom prst="rect">
            <a:avLst/>
          </a:prstGeom>
        </p:spPr>
        <p:txBody>
          <a:bodyPr wrap="square">
            <a:spAutoFit/>
          </a:bodyPr>
          <a:lstStyle/>
          <a:p>
            <a:r>
              <a:rPr lang="ar-SA" b="1" dirty="0"/>
              <a:t> </a:t>
            </a:r>
            <a:endParaRPr lang="en-US" dirty="0"/>
          </a:p>
          <a:p>
            <a:pPr>
              <a:lnSpc>
                <a:spcPct val="150000"/>
              </a:lnSpc>
            </a:pPr>
            <a:r>
              <a:rPr lang="ar-SA" b="1" dirty="0">
                <a:cs typeface="B Nazanin" panose="00000400000000000000" pitchFamily="2" charset="-78"/>
              </a:rPr>
              <a:t>از میان آثار سفالی، عاجی، سنگی و فلزی حسنلو که دلیل غنای هنری و فرهنگی منطقه است،</a:t>
            </a:r>
            <a:endParaRPr lang="en-US" b="1" dirty="0">
              <a:cs typeface="B Nazanin" panose="00000400000000000000" pitchFamily="2" charset="-78"/>
            </a:endParaRPr>
          </a:p>
          <a:p>
            <a:pPr>
              <a:lnSpc>
                <a:spcPct val="150000"/>
              </a:lnSpc>
            </a:pPr>
            <a:r>
              <a:rPr lang="ar-SA" b="1" dirty="0">
                <a:cs typeface="B Nazanin" panose="00000400000000000000" pitchFamily="2" charset="-78"/>
              </a:rPr>
              <a:t>جام معروف حسنلو از نمونه های برجسته آن می باشد.</a:t>
            </a:r>
            <a:endParaRPr lang="en-US" sz="1200" b="1" dirty="0">
              <a:effectLst/>
              <a:latin typeface="Calibri" panose="020F0502020204030204" pitchFamily="34" charset="0"/>
              <a:ea typeface="Calibri" panose="020F0502020204030204" pitchFamily="34" charset="0"/>
              <a:cs typeface="B Nazanin" panose="00000400000000000000" pitchFamily="2" charset="-78"/>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3688" y="2124893"/>
            <a:ext cx="5688632" cy="4112419"/>
          </a:xfrm>
          <a:prstGeom prst="rect">
            <a:avLst/>
          </a:prstGeom>
        </p:spPr>
      </p:pic>
      <p:sp>
        <p:nvSpPr>
          <p:cNvPr id="4" name="Rectangle 3"/>
          <p:cNvSpPr/>
          <p:nvPr/>
        </p:nvSpPr>
        <p:spPr>
          <a:xfrm>
            <a:off x="1997968" y="6300028"/>
            <a:ext cx="5166320" cy="369332"/>
          </a:xfrm>
          <a:prstGeom prst="rect">
            <a:avLst/>
          </a:prstGeom>
        </p:spPr>
        <p:txBody>
          <a:bodyPr wrap="square">
            <a:spAutoFit/>
          </a:bodyPr>
          <a:lstStyle/>
          <a:p>
            <a:r>
              <a:rPr lang="ar-SA" b="1" dirty="0">
                <a:latin typeface="Vazir"/>
                <a:ea typeface="Calibri" panose="020F0502020204030204" pitchFamily="34" charset="0"/>
                <a:cs typeface="B Nazanin" panose="00000400000000000000" pitchFamily="2" charset="-78"/>
              </a:rPr>
              <a:t>جام طلایی، حسنلو، جنوب دریاچه ارومیه، هزاره دوم پ.م</a:t>
            </a:r>
            <a:endParaRPr lang="en-US" dirty="0"/>
          </a:p>
        </p:txBody>
      </p:sp>
    </p:spTree>
    <p:extLst>
      <p:ext uri="{BB962C8B-B14F-4D97-AF65-F5344CB8AC3E}">
        <p14:creationId xmlns:p14="http://schemas.microsoft.com/office/powerpoint/2010/main" val="2939546494"/>
      </p:ext>
    </p:extLst>
  </p:cSld>
  <p:clrMapOvr>
    <a:masterClrMapping/>
  </p:clrMapOvr>
  <p:transition spd="slow" advTm="3000">
    <p:newsflash/>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836712"/>
            <a:ext cx="8046640" cy="2550698"/>
          </a:xfrm>
          <a:prstGeom prst="rect">
            <a:avLst/>
          </a:prstGeom>
        </p:spPr>
        <p:txBody>
          <a:bodyPr wrap="square">
            <a:spAutoFit/>
          </a:bodyPr>
          <a:lstStyle/>
          <a:p>
            <a:pPr>
              <a:lnSpc>
                <a:spcPct val="150000"/>
              </a:lnSpc>
            </a:pPr>
            <a:r>
              <a:rPr lang="ar-SA" b="1" dirty="0">
                <a:cs typeface="B Nazanin" panose="00000400000000000000" pitchFamily="2" charset="-78"/>
              </a:rPr>
              <a:t>مهم ترین تجلی آثار هنری دوره سوم </a:t>
            </a:r>
            <a:r>
              <a:rPr lang="ar-SA" b="1" dirty="0" smtClean="0">
                <a:cs typeface="B Nazanin" panose="00000400000000000000" pitchFamily="2" charset="-78"/>
              </a:rPr>
              <a:t>آهن</a:t>
            </a:r>
            <a:r>
              <a:rPr lang="fa-IR" b="1" dirty="0" smtClean="0">
                <a:cs typeface="B Nazanin" panose="00000400000000000000" pitchFamily="2" charset="-78"/>
              </a:rPr>
              <a:t> </a:t>
            </a:r>
            <a:r>
              <a:rPr lang="ar-SA" b="1" dirty="0">
                <a:cs typeface="B Nazanin" panose="00000400000000000000" pitchFamily="2" charset="-78"/>
              </a:rPr>
              <a:t>را می توان در تمدن زیویه در ناحیه غربی ایران، در نزدیکی شهر سقز در کردستان </a:t>
            </a:r>
            <a:r>
              <a:rPr lang="ar-SA" b="1" dirty="0" smtClean="0">
                <a:cs typeface="B Nazanin" panose="00000400000000000000" pitchFamily="2" charset="-78"/>
              </a:rPr>
              <a:t>جستجوکرد</a:t>
            </a:r>
            <a:r>
              <a:rPr lang="fa-IR" b="1" dirty="0" smtClean="0">
                <a:cs typeface="B Nazanin" panose="00000400000000000000" pitchFamily="2" charset="-78"/>
              </a:rPr>
              <a:t>.</a:t>
            </a:r>
          </a:p>
          <a:p>
            <a:pPr>
              <a:lnSpc>
                <a:spcPct val="150000"/>
              </a:lnSpc>
            </a:pPr>
            <a:r>
              <a:rPr lang="ar-SA" b="1" dirty="0">
                <a:cs typeface="B Nazanin" panose="00000400000000000000" pitchFamily="2" charset="-78"/>
              </a:rPr>
              <a:t>از آثار بارز این منطقه آثار عاجی حکاکی شده، سپر طلایی با تزیین حیوانات افسانه ای، پیکره بالدار انسانی و دیگر اشیاء طلایی </a:t>
            </a:r>
            <a:r>
              <a:rPr lang="ar-SA" b="1" dirty="0" smtClean="0">
                <a:cs typeface="B Nazanin" panose="00000400000000000000" pitchFamily="2" charset="-78"/>
              </a:rPr>
              <a:t>است</a:t>
            </a:r>
            <a:r>
              <a:rPr lang="fa-IR" b="1" dirty="0" smtClean="0">
                <a:cs typeface="B Nazanin" panose="00000400000000000000" pitchFamily="2" charset="-78"/>
              </a:rPr>
              <a:t>.</a:t>
            </a:r>
          </a:p>
          <a:p>
            <a:pPr>
              <a:lnSpc>
                <a:spcPct val="150000"/>
              </a:lnSpc>
            </a:pPr>
            <a:r>
              <a:rPr lang="ar-SA" b="1" dirty="0">
                <a:cs typeface="B Nazanin" panose="00000400000000000000" pitchFamily="2" charset="-78"/>
              </a:rPr>
              <a:t>آثار کشف شده در این منطقه احتمال ارتباط میان دو منطقه حسنلو و زیویه را قوت می بخشد که بیانگر جایگاه فرمانروایان بومی زاگرس و یا حکومت اقوام جنوب شرقی دریاچه ارومیه </a:t>
            </a:r>
            <a:r>
              <a:rPr lang="ar-SA" b="1" dirty="0" smtClean="0">
                <a:cs typeface="B Nazanin" panose="00000400000000000000" pitchFamily="2" charset="-78"/>
              </a:rPr>
              <a:t>است</a:t>
            </a:r>
            <a:r>
              <a:rPr lang="fa-IR" b="1" dirty="0" smtClean="0">
                <a:cs typeface="B Nazanin" panose="00000400000000000000" pitchFamily="2" charset="-78"/>
              </a:rPr>
              <a:t>.</a:t>
            </a:r>
            <a:endParaRPr lang="en-US" b="1" dirty="0">
              <a:cs typeface="B Nazanin" panose="00000400000000000000" pitchFamily="2" charset="-78"/>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624" y="3501008"/>
            <a:ext cx="6048672" cy="2851664"/>
          </a:xfrm>
          <a:prstGeom prst="rect">
            <a:avLst/>
          </a:prstGeom>
        </p:spPr>
      </p:pic>
      <p:sp>
        <p:nvSpPr>
          <p:cNvPr id="6" name="Rectangle 5"/>
          <p:cNvSpPr/>
          <p:nvPr/>
        </p:nvSpPr>
        <p:spPr>
          <a:xfrm>
            <a:off x="2074864" y="6352672"/>
            <a:ext cx="3937296" cy="388696"/>
          </a:xfrm>
          <a:prstGeom prst="rect">
            <a:avLst/>
          </a:prstGeom>
        </p:spPr>
        <p:txBody>
          <a:bodyPr wrap="none">
            <a:spAutoFit/>
          </a:bodyPr>
          <a:lstStyle/>
          <a:p>
            <a:pPr>
              <a:lnSpc>
                <a:spcPct val="107000"/>
              </a:lnSpc>
              <a:spcAft>
                <a:spcPts val="800"/>
              </a:spcAft>
            </a:pPr>
            <a:r>
              <a:rPr lang="ar-SA" b="1" dirty="0">
                <a:latin typeface="Vazir"/>
                <a:ea typeface="Calibri" panose="020F0502020204030204" pitchFamily="34" charset="0"/>
                <a:cs typeface="B Nazanin" panose="00000400000000000000" pitchFamily="2" charset="-78"/>
              </a:rPr>
              <a:t>قطعه ای طلایی، زیویه، کردستان، هزاره اول پ.م</a:t>
            </a:r>
            <a:endParaRPr lang="en-US" sz="11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4396247"/>
      </p:ext>
    </p:extLst>
  </p:cSld>
  <p:clrMapOvr>
    <a:masterClrMapping/>
  </p:clrMapOvr>
  <p:transition spd="slow" advTm="3000">
    <p:newsflash/>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95536" y="764704"/>
            <a:ext cx="8334672" cy="2585323"/>
          </a:xfrm>
          <a:prstGeom prst="rect">
            <a:avLst/>
          </a:prstGeom>
        </p:spPr>
        <p:txBody>
          <a:bodyPr wrap="square">
            <a:spAutoFit/>
          </a:bodyPr>
          <a:lstStyle/>
          <a:p>
            <a:pPr>
              <a:lnSpc>
                <a:spcPct val="150000"/>
              </a:lnSpc>
            </a:pPr>
            <a:r>
              <a:rPr lang="ar-SA" b="1" dirty="0">
                <a:cs typeface="B Nazanin" panose="00000400000000000000" pitchFamily="2" charset="-78"/>
              </a:rPr>
              <a:t>منطقه لرستان، این دوره با ساخت محصولات فاخر صنایع دستی، همراه با مهارت و استادی کاملی در زمینه مفرغ سازی دیده می </a:t>
            </a:r>
            <a:r>
              <a:rPr lang="ar-SA" b="1" dirty="0" smtClean="0">
                <a:cs typeface="B Nazanin" panose="00000400000000000000" pitchFamily="2" charset="-78"/>
              </a:rPr>
              <a:t>شود</a:t>
            </a:r>
            <a:r>
              <a:rPr lang="fa-IR" b="1" dirty="0" smtClean="0">
                <a:cs typeface="B Nazanin" panose="00000400000000000000" pitchFamily="2" charset="-78"/>
              </a:rPr>
              <a:t>.</a:t>
            </a:r>
          </a:p>
          <a:p>
            <a:pPr>
              <a:lnSpc>
                <a:spcPct val="150000"/>
              </a:lnSpc>
            </a:pPr>
            <a:r>
              <a:rPr lang="ar-SA" b="1" dirty="0">
                <a:cs typeface="B Nazanin" panose="00000400000000000000" pitchFamily="2" charset="-78"/>
              </a:rPr>
              <a:t>موضوع اصلی این آثار جانوران هستند که برخی با حالتی افسانه ای و گاهی با ویژگی های انسانی بیان شده اند. نقوش جانوری این آثار بیشتر بز </a:t>
            </a:r>
            <a:r>
              <a:rPr lang="ar-SA" b="1" dirty="0" smtClean="0">
                <a:cs typeface="B Nazanin" panose="00000400000000000000" pitchFamily="2" charset="-78"/>
              </a:rPr>
              <a:t>و</a:t>
            </a:r>
            <a:r>
              <a:rPr lang="fa-IR" b="1" dirty="0" smtClean="0">
                <a:cs typeface="B Nazanin" panose="00000400000000000000" pitchFamily="2" charset="-78"/>
              </a:rPr>
              <a:t> شیر می باشند. جانوران به صورت ترکیبات طبیعت گرانه </a:t>
            </a:r>
            <a:r>
              <a:rPr lang="ar-SA" b="1" dirty="0">
                <a:cs typeface="B Nazanin" panose="00000400000000000000" pitchFamily="2" charset="-78"/>
              </a:rPr>
              <a:t>با چشم های برجسته کروی</a:t>
            </a:r>
            <a:r>
              <a:rPr lang="ar-SA" b="1" dirty="0" smtClean="0">
                <a:cs typeface="B Nazanin" panose="00000400000000000000" pitchFamily="2" charset="-78"/>
              </a:rPr>
              <a:t>،</a:t>
            </a:r>
            <a:r>
              <a:rPr lang="fa-IR" b="1" dirty="0" smtClean="0">
                <a:cs typeface="B Nazanin" panose="00000400000000000000" pitchFamily="2" charset="-78"/>
              </a:rPr>
              <a:t> گوش های برجسته واندام های کشیده ساخته شده و به حلقه ای منتهی می شوند.</a:t>
            </a:r>
            <a:endParaRPr lang="en-US" b="1" dirty="0">
              <a:cs typeface="B Nazanin" panose="00000400000000000000" pitchFamily="2" charset="-78"/>
            </a:endParaRPr>
          </a:p>
          <a:p>
            <a:pPr>
              <a:lnSpc>
                <a:spcPct val="150000"/>
              </a:lnSpc>
            </a:pPr>
            <a:endParaRPr lang="en-US" b="1" dirty="0">
              <a:cs typeface="B Nazanin" panose="00000400000000000000"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3140968"/>
            <a:ext cx="4467200" cy="33504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04048" y="3244171"/>
            <a:ext cx="3891904" cy="2417077"/>
          </a:xfrm>
          <a:prstGeom prst="rect">
            <a:avLst/>
          </a:prstGeom>
        </p:spPr>
      </p:pic>
      <p:sp>
        <p:nvSpPr>
          <p:cNvPr id="6" name="Rectangle 5"/>
          <p:cNvSpPr/>
          <p:nvPr/>
        </p:nvSpPr>
        <p:spPr>
          <a:xfrm>
            <a:off x="5307512" y="5661248"/>
            <a:ext cx="2864888" cy="388696"/>
          </a:xfrm>
          <a:prstGeom prst="rect">
            <a:avLst/>
          </a:prstGeom>
        </p:spPr>
        <p:txBody>
          <a:bodyPr wrap="none">
            <a:spAutoFit/>
          </a:bodyPr>
          <a:lstStyle/>
          <a:p>
            <a:pPr>
              <a:lnSpc>
                <a:spcPct val="107000"/>
              </a:lnSpc>
              <a:spcAft>
                <a:spcPts val="800"/>
              </a:spcAft>
            </a:pPr>
            <a:r>
              <a:rPr lang="ar-SA" b="1" dirty="0">
                <a:latin typeface="Vazir"/>
                <a:ea typeface="Calibri" panose="020F0502020204030204" pitchFamily="34" charset="0"/>
                <a:cs typeface="B Nazanin" panose="00000400000000000000" pitchFamily="2" charset="-78"/>
              </a:rPr>
              <a:t>تبرمفرغی، لرستان، هزاره اول پ.م</a:t>
            </a:r>
            <a:endParaRPr lang="en-US" sz="11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87351804"/>
      </p:ext>
    </p:extLst>
  </p:cSld>
  <p:clrMapOvr>
    <a:masterClrMapping/>
  </p:clrMapOvr>
  <p:transition spd="slow" advTm="3000">
    <p:newsflash/>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908720"/>
            <a:ext cx="8496944" cy="1754326"/>
          </a:xfrm>
          <a:prstGeom prst="rect">
            <a:avLst/>
          </a:prstGeom>
        </p:spPr>
        <p:txBody>
          <a:bodyPr wrap="square">
            <a:spAutoFit/>
          </a:bodyPr>
          <a:lstStyle/>
          <a:p>
            <a:pPr algn="just">
              <a:lnSpc>
                <a:spcPct val="150000"/>
              </a:lnSpc>
            </a:pPr>
            <a:r>
              <a:rPr lang="ar-SA" b="1" dirty="0">
                <a:cs typeface="B Nazanin" panose="00000400000000000000" pitchFamily="2" charset="-78"/>
              </a:rPr>
              <a:t>در برخی از آنها، پیکره های انسانی با بینی های نوک تیز، چشم و گوش های برآمده و </a:t>
            </a:r>
            <a:r>
              <a:rPr lang="ar-SA" b="1" dirty="0" smtClean="0">
                <a:cs typeface="B Nazanin" panose="00000400000000000000" pitchFamily="2" charset="-78"/>
              </a:rPr>
              <a:t>صورتی</a:t>
            </a:r>
            <a:r>
              <a:rPr lang="fa-IR" b="1" dirty="0" smtClean="0">
                <a:cs typeface="B Nazanin" panose="00000400000000000000" pitchFamily="2" charset="-78"/>
              </a:rPr>
              <a:t> ساده تجسم یافته است. </a:t>
            </a:r>
            <a:r>
              <a:rPr lang="ar-SA" b="1" dirty="0">
                <a:cs typeface="B Nazanin" panose="00000400000000000000" pitchFamily="2" charset="-78"/>
              </a:rPr>
              <a:t>همه این ویژگی ها بیانگر سبک و شیوه خاص اشیاء مفرغی </a:t>
            </a:r>
            <a:r>
              <a:rPr lang="ar-SA" b="1" dirty="0" smtClean="0">
                <a:cs typeface="B Nazanin" panose="00000400000000000000" pitchFamily="2" charset="-78"/>
              </a:rPr>
              <a:t>لرستان</a:t>
            </a:r>
            <a:r>
              <a:rPr lang="fa-IR" b="1" dirty="0" smtClean="0">
                <a:cs typeface="B Nazanin" panose="00000400000000000000" pitchFamily="2" charset="-78"/>
              </a:rPr>
              <a:t> </a:t>
            </a:r>
            <a:r>
              <a:rPr lang="ar-SA" b="1" dirty="0">
                <a:cs typeface="B Nazanin" panose="00000400000000000000" pitchFamily="2" charset="-78"/>
              </a:rPr>
              <a:t>است. البته باید یادآور شد که مهم ترین اشیاء کشف شده در این منطقه نوعی اشیاء کاربردی و </a:t>
            </a:r>
            <a:r>
              <a:rPr lang="ar-SA" b="1" dirty="0" smtClean="0">
                <a:cs typeface="B Nazanin" panose="00000400000000000000" pitchFamily="2" charset="-78"/>
              </a:rPr>
              <a:t>تزیینی</a:t>
            </a:r>
            <a:r>
              <a:rPr lang="fa-IR" b="1" dirty="0" smtClean="0">
                <a:cs typeface="B Nazanin" panose="00000400000000000000" pitchFamily="2" charset="-78"/>
              </a:rPr>
              <a:t> برای اسب است.</a:t>
            </a:r>
            <a:endParaRPr lang="en-US" b="1" dirty="0">
              <a:cs typeface="B Nazanin" panose="00000400000000000000" pitchFamily="2" charset="-78"/>
            </a:endParaRPr>
          </a:p>
          <a:p>
            <a:pPr algn="just">
              <a:lnSpc>
                <a:spcPct val="150000"/>
              </a:lnSpc>
            </a:pPr>
            <a:endParaRPr lang="en-US" b="1" dirty="0">
              <a:cs typeface="B Nazanin" panose="00000400000000000000" pitchFamily="2" charset="-78"/>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2276872"/>
            <a:ext cx="3816424" cy="4176464"/>
          </a:xfrm>
          <a:prstGeom prst="rect">
            <a:avLst/>
          </a:prstGeom>
        </p:spPr>
      </p:pic>
      <p:sp>
        <p:nvSpPr>
          <p:cNvPr id="4" name="Rectangle 3"/>
          <p:cNvSpPr/>
          <p:nvPr/>
        </p:nvSpPr>
        <p:spPr>
          <a:xfrm>
            <a:off x="435218" y="6381328"/>
            <a:ext cx="3632726" cy="388696"/>
          </a:xfrm>
          <a:prstGeom prst="rect">
            <a:avLst/>
          </a:prstGeom>
        </p:spPr>
        <p:txBody>
          <a:bodyPr wrap="none">
            <a:spAutoFit/>
          </a:bodyPr>
          <a:lstStyle/>
          <a:p>
            <a:pPr>
              <a:lnSpc>
                <a:spcPct val="107000"/>
              </a:lnSpc>
              <a:spcAft>
                <a:spcPts val="800"/>
              </a:spcAft>
            </a:pPr>
            <a:r>
              <a:rPr lang="ar-SA" b="1" dirty="0">
                <a:latin typeface="Vazir"/>
                <a:ea typeface="Calibri" panose="020F0502020204030204" pitchFamily="34" charset="0"/>
                <a:cs typeface="B Nazanin" panose="00000400000000000000" pitchFamily="2" charset="-78"/>
              </a:rPr>
              <a:t>لگام جانوری مفرغی، لرستان، هزاره اول پ.م</a:t>
            </a:r>
            <a:endParaRPr lang="en-US" sz="1100" b="1"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4008" y="2276872"/>
            <a:ext cx="3911352" cy="4288763"/>
          </a:xfrm>
          <a:prstGeom prst="rect">
            <a:avLst/>
          </a:prstGeom>
        </p:spPr>
      </p:pic>
    </p:spTree>
    <p:extLst>
      <p:ext uri="{BB962C8B-B14F-4D97-AF65-F5344CB8AC3E}">
        <p14:creationId xmlns:p14="http://schemas.microsoft.com/office/powerpoint/2010/main" val="1353161590"/>
      </p:ext>
    </p:extLst>
  </p:cSld>
  <p:clrMapOvr>
    <a:masterClrMapping/>
  </p:clrMapOvr>
  <p:transition spd="slow" advTm="3000">
    <p:newsflash/>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7664" y="1052736"/>
            <a:ext cx="6120680" cy="4969607"/>
          </a:xfrm>
          <a:prstGeom prst="rect">
            <a:avLst/>
          </a:prstGeom>
        </p:spPr>
      </p:pic>
      <p:sp>
        <p:nvSpPr>
          <p:cNvPr id="4" name="Rectangle 3"/>
          <p:cNvSpPr/>
          <p:nvPr/>
        </p:nvSpPr>
        <p:spPr>
          <a:xfrm>
            <a:off x="2993003" y="6084004"/>
            <a:ext cx="3235181" cy="369332"/>
          </a:xfrm>
          <a:prstGeom prst="rect">
            <a:avLst/>
          </a:prstGeom>
        </p:spPr>
        <p:txBody>
          <a:bodyPr wrap="none">
            <a:spAutoFit/>
          </a:bodyPr>
          <a:lstStyle/>
          <a:p>
            <a:r>
              <a:rPr lang="ar-SA" b="1" dirty="0">
                <a:latin typeface="Vazir"/>
                <a:ea typeface="Calibri" panose="020F0502020204030204" pitchFamily="34" charset="0"/>
                <a:cs typeface="B Nazanin" panose="00000400000000000000" pitchFamily="2" charset="-78"/>
              </a:rPr>
              <a:t>تندیس مفرغی، لرستان، هزاره اول پ.م</a:t>
            </a:r>
            <a:endParaRPr lang="en-US" b="1" dirty="0"/>
          </a:p>
        </p:txBody>
      </p:sp>
    </p:spTree>
    <p:extLst>
      <p:ext uri="{BB962C8B-B14F-4D97-AF65-F5344CB8AC3E}">
        <p14:creationId xmlns:p14="http://schemas.microsoft.com/office/powerpoint/2010/main" val="3936665695"/>
      </p:ext>
    </p:extLst>
  </p:cSld>
  <p:clrMapOvr>
    <a:masterClrMapping/>
  </p:clrMapOvr>
  <p:transition spd="slow" advTm="3000">
    <p:newsflash/>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616" y="1461576"/>
            <a:ext cx="6768752" cy="4847744"/>
          </a:xfrm>
          <a:prstGeom prst="rect">
            <a:avLst/>
          </a:prstGeom>
        </p:spPr>
      </p:pic>
      <p:sp>
        <p:nvSpPr>
          <p:cNvPr id="7" name="Rectangle 6"/>
          <p:cNvSpPr/>
          <p:nvPr/>
        </p:nvSpPr>
        <p:spPr>
          <a:xfrm>
            <a:off x="2987824" y="6237312"/>
            <a:ext cx="3456384" cy="388696"/>
          </a:xfrm>
          <a:prstGeom prst="rect">
            <a:avLst/>
          </a:prstGeom>
        </p:spPr>
        <p:txBody>
          <a:bodyPr wrap="square">
            <a:spAutoFit/>
          </a:bodyPr>
          <a:lstStyle/>
          <a:p>
            <a:pPr>
              <a:lnSpc>
                <a:spcPct val="107000"/>
              </a:lnSpc>
              <a:spcAft>
                <a:spcPts val="800"/>
              </a:spcAft>
            </a:pPr>
            <a:r>
              <a:rPr lang="ar-SA" b="1" dirty="0">
                <a:latin typeface="Vazir"/>
                <a:ea typeface="Calibri" panose="020F0502020204030204" pitchFamily="34" charset="0"/>
                <a:cs typeface="B Nazanin" panose="00000400000000000000" pitchFamily="2" charset="-78"/>
              </a:rPr>
              <a:t>لگام و دهنه اسب، لرستان، هزاره اول پ.م</a:t>
            </a:r>
            <a:endParaRPr lang="en-US" sz="1100" b="1" dirty="0">
              <a:effectLst/>
              <a:latin typeface="Calibri" panose="020F0502020204030204" pitchFamily="34" charset="0"/>
              <a:ea typeface="Calibri" panose="020F0502020204030204" pitchFamily="34" charset="0"/>
              <a:cs typeface="Arial" panose="020B0604020202020204" pitchFamily="34" charset="0"/>
            </a:endParaRPr>
          </a:p>
        </p:txBody>
      </p:sp>
      <p:sp>
        <p:nvSpPr>
          <p:cNvPr id="8" name="Rectangle 7"/>
          <p:cNvSpPr/>
          <p:nvPr/>
        </p:nvSpPr>
        <p:spPr>
          <a:xfrm>
            <a:off x="611560" y="764704"/>
            <a:ext cx="7758608" cy="646331"/>
          </a:xfrm>
          <a:prstGeom prst="rect">
            <a:avLst/>
          </a:prstGeom>
        </p:spPr>
        <p:txBody>
          <a:bodyPr wrap="square">
            <a:spAutoFit/>
          </a:bodyPr>
          <a:lstStyle/>
          <a:p>
            <a:r>
              <a:rPr lang="ar-SA" b="1" dirty="0">
                <a:latin typeface="Vazir"/>
                <a:ea typeface="Calibri" panose="020F0502020204030204" pitchFamily="34" charset="0"/>
                <a:cs typeface="B Nazanin" panose="00000400000000000000" pitchFamily="2" charset="-78"/>
              </a:rPr>
              <a:t>با این حال این دوره کوچ و مهاجرت دارای ویژگی های منحصر به فرد و تأثیراتی است که توانسته زمینه را برای شکل گیری تمدن ها و مناطق مهم تاریخی و باستانی بعد از خود فراهم </a:t>
            </a:r>
            <a:r>
              <a:rPr lang="ar-SA" b="1" dirty="0" smtClean="0">
                <a:latin typeface="Vazir"/>
                <a:ea typeface="Calibri" panose="020F0502020204030204" pitchFamily="34" charset="0"/>
                <a:cs typeface="B Nazanin" panose="00000400000000000000" pitchFamily="2" charset="-78"/>
              </a:rPr>
              <a:t>سازد</a:t>
            </a:r>
            <a:r>
              <a:rPr lang="fa-IR" b="1" dirty="0" smtClean="0">
                <a:latin typeface="Vazir"/>
                <a:ea typeface="Calibri" panose="020F0502020204030204" pitchFamily="34" charset="0"/>
                <a:cs typeface="B Nazanin" panose="00000400000000000000" pitchFamily="2" charset="-78"/>
              </a:rPr>
              <a:t>.</a:t>
            </a:r>
            <a:endParaRPr lang="en-US" b="1" dirty="0"/>
          </a:p>
        </p:txBody>
      </p:sp>
    </p:spTree>
    <p:extLst>
      <p:ext uri="{BB962C8B-B14F-4D97-AF65-F5344CB8AC3E}">
        <p14:creationId xmlns:p14="http://schemas.microsoft.com/office/powerpoint/2010/main" val="2759038456"/>
      </p:ext>
    </p:extLst>
  </p:cSld>
  <p:clrMapOvr>
    <a:masterClrMapping/>
  </p:clrMapOvr>
  <p:transition spd="slow" advTm="3000">
    <p:newsflash/>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608" y="908720"/>
            <a:ext cx="7792864" cy="2680862"/>
          </a:xfrm>
          <a:prstGeom prst="rect">
            <a:avLst/>
          </a:prstGeom>
        </p:spPr>
        <p:txBody>
          <a:bodyPr wrap="square">
            <a:spAutoFit/>
          </a:bodyPr>
          <a:lstStyle/>
          <a:p>
            <a:pPr algn="just">
              <a:lnSpc>
                <a:spcPct val="150000"/>
              </a:lnSpc>
            </a:pPr>
            <a:r>
              <a:rPr lang="fa-IR" sz="2400" b="1" dirty="0" smtClean="0">
                <a:latin typeface="Calibri" panose="020F0502020204030204" pitchFamily="34" charset="0"/>
                <a:ea typeface="Calibri" panose="020F0502020204030204" pitchFamily="34" charset="0"/>
                <a:cs typeface="B Nazanin" panose="00000400000000000000" pitchFamily="2" charset="-78"/>
              </a:rPr>
              <a:t>نمونه پرسش ها</a:t>
            </a:r>
          </a:p>
          <a:p>
            <a:pPr>
              <a:lnSpc>
                <a:spcPct val="150000"/>
              </a:lnSpc>
            </a:pPr>
            <a:r>
              <a:rPr lang="fa-IR" b="1" dirty="0" smtClean="0">
                <a:latin typeface="Calibri" panose="020F0502020204030204" pitchFamily="34" charset="0"/>
                <a:ea typeface="Calibri" panose="020F0502020204030204" pitchFamily="34" charset="0"/>
                <a:cs typeface="B Nazanin" panose="00000400000000000000" pitchFamily="2" charset="-78"/>
              </a:rPr>
              <a:t>1 - </a:t>
            </a:r>
            <a:r>
              <a:rPr lang="ar-SA" b="1" dirty="0">
                <a:cs typeface="B Nazanin" panose="00000400000000000000" pitchFamily="2" charset="-78"/>
              </a:rPr>
              <a:t>جنس، شکل و نقش آثار تمدن لرستان را بیان </a:t>
            </a:r>
            <a:r>
              <a:rPr lang="ar-SA" b="1" dirty="0" smtClean="0">
                <a:cs typeface="B Nazanin" panose="00000400000000000000" pitchFamily="2" charset="-78"/>
              </a:rPr>
              <a:t>کنید</a:t>
            </a:r>
            <a:r>
              <a:rPr lang="fa-IR" b="1" dirty="0" smtClean="0">
                <a:cs typeface="B Nazanin" panose="00000400000000000000" pitchFamily="2" charset="-78"/>
              </a:rPr>
              <a:t>.</a:t>
            </a:r>
          </a:p>
          <a:p>
            <a:pPr>
              <a:lnSpc>
                <a:spcPct val="150000"/>
              </a:lnSpc>
            </a:pPr>
            <a:r>
              <a:rPr lang="fa-IR" b="1" dirty="0" smtClean="0">
                <a:latin typeface="Calibri" panose="020F0502020204030204" pitchFamily="34" charset="0"/>
                <a:cs typeface="B Nazanin" panose="00000400000000000000" pitchFamily="2" charset="-78"/>
              </a:rPr>
              <a:t>2 – </a:t>
            </a:r>
            <a:r>
              <a:rPr lang="ar-SA" b="1" dirty="0">
                <a:cs typeface="B Nazanin" panose="00000400000000000000" pitchFamily="2" charset="-78"/>
              </a:rPr>
              <a:t>آثار سفالی حسنلو، سیلک و مارلیک هزاره دوم پ.م چه ویژگیهایی داشته اند؟</a:t>
            </a:r>
            <a:endParaRPr lang="en-US" b="1" dirty="0">
              <a:cs typeface="B Nazanin" panose="00000400000000000000" pitchFamily="2" charset="-78"/>
            </a:endParaRPr>
          </a:p>
          <a:p>
            <a:pPr>
              <a:lnSpc>
                <a:spcPct val="150000"/>
              </a:lnSpc>
            </a:pPr>
            <a:r>
              <a:rPr lang="fa-IR" b="1" dirty="0" smtClean="0">
                <a:cs typeface="B Nazanin" panose="00000400000000000000" pitchFamily="2" charset="-78"/>
              </a:rPr>
              <a:t>3 – جمله زیر را با عبارت مناسب کامل کنید.</a:t>
            </a:r>
          </a:p>
          <a:p>
            <a:pPr>
              <a:lnSpc>
                <a:spcPct val="150000"/>
              </a:lnSpc>
            </a:pPr>
            <a:r>
              <a:rPr lang="ar-SA" b="1" dirty="0">
                <a:cs typeface="B Nazanin" panose="00000400000000000000" pitchFamily="2" charset="-78"/>
              </a:rPr>
              <a:t>نقوش آثار تمدن لرستان بیشتر ............. و ............. می باشد</a:t>
            </a:r>
            <a:endParaRPr lang="en-US" b="1" dirty="0">
              <a:cs typeface="B Nazanin" panose="00000400000000000000" pitchFamily="2" charset="-78"/>
            </a:endParaRPr>
          </a:p>
          <a:p>
            <a:pPr>
              <a:lnSpc>
                <a:spcPct val="150000"/>
              </a:lnSpc>
            </a:pPr>
            <a:endParaRPr lang="en-US" b="1" dirty="0">
              <a:cs typeface="B Nazanin" panose="00000400000000000000" pitchFamily="2" charset="-78"/>
            </a:endParaRPr>
          </a:p>
        </p:txBody>
      </p:sp>
    </p:spTree>
    <p:extLst>
      <p:ext uri="{BB962C8B-B14F-4D97-AF65-F5344CB8AC3E}">
        <p14:creationId xmlns:p14="http://schemas.microsoft.com/office/powerpoint/2010/main" val="1548613016"/>
      </p:ext>
    </p:extLst>
  </p:cSld>
  <p:clrMapOvr>
    <a:masterClrMapping/>
  </p:clrMapOvr>
  <p:transition spd="slow" advTm="3000">
    <p:newsfla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71600" y="1484784"/>
            <a:ext cx="7416824" cy="4893647"/>
          </a:xfrm>
          <a:prstGeom prst="rect">
            <a:avLst/>
          </a:prstGeom>
          <a:noFill/>
        </p:spPr>
        <p:txBody>
          <a:bodyPr wrap="square" rtlCol="0">
            <a:spAutoFit/>
          </a:bodyPr>
          <a:lstStyle/>
          <a:p>
            <a:r>
              <a:rPr lang="fa-IR" sz="4800" b="1" dirty="0" smtClean="0">
                <a:cs typeface="B Nazanin" panose="00000400000000000000" pitchFamily="2" charset="-78"/>
              </a:rPr>
              <a:t>موضوع : تاریخ هنر ایران</a:t>
            </a:r>
          </a:p>
          <a:p>
            <a:endParaRPr lang="fa-IR" sz="4000" b="1" dirty="0">
              <a:cs typeface="B Nazanin" panose="00000400000000000000" pitchFamily="2" charset="-78"/>
            </a:endParaRPr>
          </a:p>
          <a:p>
            <a:r>
              <a:rPr lang="fa-IR" sz="2800" b="1" dirty="0" smtClean="0">
                <a:cs typeface="B Nazanin" panose="00000400000000000000" pitchFamily="2" charset="-78"/>
              </a:rPr>
              <a:t>استاد راهنما : زهرا خیروشر</a:t>
            </a:r>
          </a:p>
          <a:p>
            <a:endParaRPr lang="fa-IR" sz="2800" b="1" dirty="0">
              <a:cs typeface="B Nazanin" panose="00000400000000000000" pitchFamily="2" charset="-78"/>
            </a:endParaRPr>
          </a:p>
          <a:p>
            <a:r>
              <a:rPr lang="fa-IR" sz="2800" b="1" dirty="0" smtClean="0">
                <a:cs typeface="B Nazanin" panose="00000400000000000000" pitchFamily="2" charset="-78"/>
              </a:rPr>
              <a:t>رشته : طراحی دوخت</a:t>
            </a:r>
          </a:p>
          <a:p>
            <a:endParaRPr lang="fa-IR" sz="2800" b="1" dirty="0" smtClean="0">
              <a:cs typeface="B Nazanin" panose="00000400000000000000" pitchFamily="2" charset="-78"/>
            </a:endParaRPr>
          </a:p>
          <a:p>
            <a:endParaRPr lang="fa-IR" sz="2800" b="1" dirty="0">
              <a:cs typeface="B Nazanin" panose="00000400000000000000" pitchFamily="2" charset="-78"/>
            </a:endParaRPr>
          </a:p>
          <a:p>
            <a:endParaRPr lang="fa-IR" sz="2800" b="1" dirty="0" smtClean="0">
              <a:cs typeface="B Nazanin" panose="00000400000000000000" pitchFamily="2" charset="-78"/>
            </a:endParaRPr>
          </a:p>
          <a:p>
            <a:r>
              <a:rPr lang="fa-IR" sz="2800" b="1" dirty="0">
                <a:cs typeface="B Nazanin" panose="00000400000000000000" pitchFamily="2" charset="-78"/>
              </a:rPr>
              <a:t> </a:t>
            </a:r>
            <a:r>
              <a:rPr lang="fa-IR" sz="2800" b="1" dirty="0" smtClean="0">
                <a:cs typeface="B Nazanin" panose="00000400000000000000" pitchFamily="2" charset="-78"/>
              </a:rPr>
              <a:t> </a:t>
            </a:r>
            <a:endParaRPr lang="fa-IR" sz="2800" b="1" dirty="0">
              <a:cs typeface="B Nazanin" panose="00000400000000000000" pitchFamily="2" charset="-78"/>
            </a:endParaRPr>
          </a:p>
          <a:p>
            <a:r>
              <a:rPr lang="fa-IR" sz="2800" b="1" dirty="0" smtClean="0">
                <a:cs typeface="B Nazanin" panose="00000400000000000000" pitchFamily="2" charset="-78"/>
              </a:rPr>
              <a:t>                                             آموزشکده دکتر معین رشت</a:t>
            </a:r>
            <a:endParaRPr lang="en-US" sz="2800" b="1" dirty="0">
              <a:cs typeface="B Nazanin" panose="00000400000000000000" pitchFamily="2" charset="-78"/>
            </a:endParaRPr>
          </a:p>
        </p:txBody>
      </p:sp>
    </p:spTree>
    <p:extLst>
      <p:ext uri="{BB962C8B-B14F-4D97-AF65-F5344CB8AC3E}">
        <p14:creationId xmlns:p14="http://schemas.microsoft.com/office/powerpoint/2010/main" val="1621959421"/>
      </p:ext>
    </p:extLst>
  </p:cSld>
  <p:clrMapOvr>
    <a:masterClrMapping/>
  </p:clrMapOvr>
  <p:transition spd="slow" advTm="3000">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45848" y="980728"/>
            <a:ext cx="3156698" cy="3477875"/>
          </a:xfrm>
          <a:prstGeom prst="rect">
            <a:avLst/>
          </a:prstGeom>
        </p:spPr>
        <p:txBody>
          <a:bodyPr wrap="none">
            <a:spAutoFit/>
          </a:bodyPr>
          <a:lstStyle/>
          <a:p>
            <a:r>
              <a:rPr lang="fa-IR" sz="2800" b="1" dirty="0" smtClean="0">
                <a:cs typeface="B Nazanin" panose="00000400000000000000" pitchFamily="2" charset="-78"/>
              </a:rPr>
              <a:t>فهرست مطالب فصل اول</a:t>
            </a:r>
          </a:p>
          <a:p>
            <a:endParaRPr lang="fa-IR" sz="2400" b="1" dirty="0">
              <a:cs typeface="B Nazanin" panose="00000400000000000000" pitchFamily="2" charset="-78"/>
            </a:endParaRPr>
          </a:p>
          <a:p>
            <a:r>
              <a:rPr lang="fa-IR" sz="2400" b="1" dirty="0" smtClean="0">
                <a:cs typeface="B Nazanin" panose="00000400000000000000" pitchFamily="2" charset="-78"/>
              </a:rPr>
              <a:t>موضوع </a:t>
            </a:r>
            <a:r>
              <a:rPr lang="fa-IR" sz="2400" b="1" dirty="0">
                <a:cs typeface="B Nazanin" panose="00000400000000000000" pitchFamily="2" charset="-78"/>
              </a:rPr>
              <a:t>: دوره پیش </a:t>
            </a:r>
            <a:r>
              <a:rPr lang="fa-IR" sz="2400" b="1" dirty="0" smtClean="0">
                <a:cs typeface="B Nazanin" panose="00000400000000000000" pitchFamily="2" charset="-78"/>
              </a:rPr>
              <a:t>تاریخی</a:t>
            </a:r>
          </a:p>
          <a:p>
            <a:endParaRPr lang="fa-IR" sz="2400" b="1" dirty="0">
              <a:cs typeface="B Nazanin" panose="00000400000000000000" pitchFamily="2" charset="-78"/>
            </a:endParaRPr>
          </a:p>
          <a:p>
            <a:pPr marL="342900" indent="-342900">
              <a:buFontTx/>
              <a:buChar char="-"/>
            </a:pPr>
            <a:r>
              <a:rPr lang="fa-IR" sz="2400" b="1" dirty="0" smtClean="0">
                <a:cs typeface="B Nazanin" panose="00000400000000000000" pitchFamily="2" charset="-78"/>
              </a:rPr>
              <a:t>هنر و تمدن فلات ایران</a:t>
            </a:r>
          </a:p>
          <a:p>
            <a:pPr marL="342900" indent="-342900">
              <a:buFontTx/>
              <a:buChar char="-"/>
            </a:pPr>
            <a:endParaRPr lang="fa-IR" sz="2400" b="1" dirty="0">
              <a:cs typeface="B Nazanin" panose="00000400000000000000" pitchFamily="2" charset="-78"/>
            </a:endParaRPr>
          </a:p>
          <a:p>
            <a:pPr marL="342900" indent="-342900">
              <a:buFontTx/>
              <a:buChar char="-"/>
            </a:pPr>
            <a:r>
              <a:rPr lang="fa-IR" sz="2400" b="1" dirty="0" smtClean="0">
                <a:cs typeface="B Nazanin" panose="00000400000000000000" pitchFamily="2" charset="-78"/>
              </a:rPr>
              <a:t>هنر و تمدن ایلام</a:t>
            </a:r>
          </a:p>
          <a:p>
            <a:pPr marL="342900" indent="-342900">
              <a:buFontTx/>
              <a:buChar char="-"/>
            </a:pPr>
            <a:endParaRPr lang="fa-IR" sz="2400" b="1" dirty="0">
              <a:cs typeface="B Nazanin" panose="00000400000000000000" pitchFamily="2" charset="-78"/>
            </a:endParaRPr>
          </a:p>
          <a:p>
            <a:pPr marL="342900" indent="-342900">
              <a:buFontTx/>
              <a:buChar char="-"/>
            </a:pPr>
            <a:r>
              <a:rPr lang="fa-IR" sz="2400" b="1" dirty="0" smtClean="0">
                <a:cs typeface="B Nazanin" panose="00000400000000000000" pitchFamily="2" charset="-78"/>
              </a:rPr>
              <a:t>دوره کوچ</a:t>
            </a:r>
            <a:endParaRPr lang="fa-IR" sz="2400" b="1" dirty="0">
              <a:cs typeface="B Nazanin" panose="00000400000000000000" pitchFamily="2" charset="-78"/>
            </a:endParaRPr>
          </a:p>
        </p:txBody>
      </p:sp>
    </p:spTree>
    <p:extLst>
      <p:ext uri="{BB962C8B-B14F-4D97-AF65-F5344CB8AC3E}">
        <p14:creationId xmlns:p14="http://schemas.microsoft.com/office/powerpoint/2010/main" val="2532783222"/>
      </p:ext>
    </p:extLst>
  </p:cSld>
  <p:clrMapOvr>
    <a:masterClrMapping/>
  </p:clrMapOvr>
  <p:transition spd="slow" advTm="3000">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p:cNvGraphicFramePr>
            <a:graphicFrameLocks noGrp="1"/>
          </p:cNvGraphicFramePr>
          <p:nvPr>
            <p:extLst>
              <p:ext uri="{D42A27DB-BD31-4B8C-83A1-F6EECF244321}">
                <p14:modId xmlns:p14="http://schemas.microsoft.com/office/powerpoint/2010/main" val="463851212"/>
              </p:ext>
            </p:extLst>
          </p:nvPr>
        </p:nvGraphicFramePr>
        <p:xfrm>
          <a:off x="395536" y="1340768"/>
          <a:ext cx="8352928" cy="5313834"/>
        </p:xfrm>
        <a:graphic>
          <a:graphicData uri="http://schemas.openxmlformats.org/drawingml/2006/table">
            <a:tbl>
              <a:tblPr firstRow="1" bandRow="1">
                <a:tableStyleId>{5C22544A-7EE6-4342-B048-85BDC9FD1C3A}</a:tableStyleId>
              </a:tblPr>
              <a:tblGrid>
                <a:gridCol w="3448456">
                  <a:extLst>
                    <a:ext uri="{9D8B030D-6E8A-4147-A177-3AD203B41FA5}">
                      <a16:colId xmlns:a16="http://schemas.microsoft.com/office/drawing/2014/main" val="4020391648"/>
                    </a:ext>
                  </a:extLst>
                </a:gridCol>
                <a:gridCol w="1302750">
                  <a:extLst>
                    <a:ext uri="{9D8B030D-6E8A-4147-A177-3AD203B41FA5}">
                      <a16:colId xmlns:a16="http://schemas.microsoft.com/office/drawing/2014/main" val="3436749076"/>
                    </a:ext>
                  </a:extLst>
                </a:gridCol>
                <a:gridCol w="1513490">
                  <a:extLst>
                    <a:ext uri="{9D8B030D-6E8A-4147-A177-3AD203B41FA5}">
                      <a16:colId xmlns:a16="http://schemas.microsoft.com/office/drawing/2014/main" val="3831593579"/>
                    </a:ext>
                  </a:extLst>
                </a:gridCol>
                <a:gridCol w="936104">
                  <a:extLst>
                    <a:ext uri="{9D8B030D-6E8A-4147-A177-3AD203B41FA5}">
                      <a16:colId xmlns:a16="http://schemas.microsoft.com/office/drawing/2014/main" val="2156361204"/>
                    </a:ext>
                  </a:extLst>
                </a:gridCol>
                <a:gridCol w="1152128">
                  <a:extLst>
                    <a:ext uri="{9D8B030D-6E8A-4147-A177-3AD203B41FA5}">
                      <a16:colId xmlns:a16="http://schemas.microsoft.com/office/drawing/2014/main" val="4126770778"/>
                    </a:ext>
                  </a:extLst>
                </a:gridCol>
              </a:tblGrid>
              <a:tr h="579397">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solidFill>
                            <a:schemeClr val="tx1"/>
                          </a:solidFill>
                          <a:cs typeface="B Nazanin" panose="00000400000000000000" pitchFamily="2" charset="-78"/>
                        </a:rPr>
                        <a:t>وضعیت زندگی انسان و آثار</a:t>
                      </a:r>
                      <a:endParaRPr lang="en-US" sz="1600" b="1" dirty="0" smtClean="0">
                        <a:solidFill>
                          <a:schemeClr val="tx1"/>
                        </a:solidFill>
                        <a:cs typeface="B Nazanin" panose="00000400000000000000" pitchFamily="2" charset="-78"/>
                      </a:endParaRPr>
                    </a:p>
                    <a:p>
                      <a:pPr algn="r"/>
                      <a:endParaRPr lang="en-US" sz="1600" b="1" dirty="0">
                        <a:solidFill>
                          <a:schemeClr val="tx1"/>
                        </a:solidFill>
                        <a:cs typeface="B Nazanin" panose="00000400000000000000" pitchFamily="2" charset="-78"/>
                      </a:endParaRPr>
                    </a:p>
                  </a:txBody>
                  <a:tcPr marL="43452" marR="43452" marT="21725" marB="21725"/>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solidFill>
                            <a:schemeClr val="tx1"/>
                          </a:solidFill>
                          <a:cs typeface="B Nazanin" panose="00000400000000000000" pitchFamily="2" charset="-78"/>
                        </a:rPr>
                        <a:t>تمدن</a:t>
                      </a:r>
                      <a:endParaRPr lang="en-US" sz="1600" b="1" dirty="0" smtClean="0">
                        <a:solidFill>
                          <a:schemeClr val="tx1"/>
                        </a:solidFill>
                        <a:cs typeface="B Nazanin" panose="00000400000000000000" pitchFamily="2" charset="-78"/>
                      </a:endParaRPr>
                    </a:p>
                    <a:p>
                      <a:pPr algn="r"/>
                      <a:endParaRPr lang="en-US" sz="1600" b="1" dirty="0">
                        <a:cs typeface="B Nazanin" panose="00000400000000000000" pitchFamily="2" charset="-78"/>
                      </a:endParaRPr>
                    </a:p>
                  </a:txBody>
                  <a:tcPr marL="43452" marR="43452" marT="21725" marB="21725"/>
                </a:tc>
                <a:tc>
                  <a:txBody>
                    <a:bodyPr/>
                    <a:lstStyle/>
                    <a:p>
                      <a:pPr algn="r"/>
                      <a:r>
                        <a:rPr lang="fa-IR" sz="1600" b="1" dirty="0" smtClean="0">
                          <a:solidFill>
                            <a:schemeClr val="tx1"/>
                          </a:solidFill>
                          <a:cs typeface="B Nazanin" panose="00000400000000000000" pitchFamily="2" charset="-78"/>
                        </a:rPr>
                        <a:t>عصر</a:t>
                      </a:r>
                      <a:endParaRPr lang="en-US" sz="1600" b="1" dirty="0">
                        <a:solidFill>
                          <a:schemeClr val="tx1"/>
                        </a:solidFill>
                        <a:cs typeface="B Nazanin" panose="00000400000000000000" pitchFamily="2" charset="-78"/>
                      </a:endParaRPr>
                    </a:p>
                  </a:txBody>
                  <a:tcPr marL="43452" marR="43452" marT="21725" marB="21725"/>
                </a:tc>
                <a:tc>
                  <a:txBody>
                    <a:bodyPr/>
                    <a:lstStyle/>
                    <a:p>
                      <a:pPr algn="r"/>
                      <a:r>
                        <a:rPr lang="fa-IR" sz="1600" b="1" dirty="0" smtClean="0">
                          <a:solidFill>
                            <a:schemeClr val="tx1"/>
                          </a:solidFill>
                          <a:cs typeface="B Nazanin" panose="00000400000000000000" pitchFamily="2" charset="-78"/>
                        </a:rPr>
                        <a:t>دوره</a:t>
                      </a:r>
                      <a:endParaRPr lang="en-US" sz="1600" b="1" dirty="0">
                        <a:solidFill>
                          <a:schemeClr val="tx1"/>
                        </a:solidFill>
                        <a:cs typeface="B Nazanin" panose="00000400000000000000" pitchFamily="2" charset="-78"/>
                      </a:endParaRPr>
                    </a:p>
                  </a:txBody>
                  <a:tcPr marL="43452" marR="43452" marT="21725" marB="21725"/>
                </a:tc>
                <a:tc>
                  <a:txBody>
                    <a:bodyPr/>
                    <a:lstStyle/>
                    <a:p>
                      <a:pPr algn="r"/>
                      <a:r>
                        <a:rPr lang="fa-IR" sz="1600" b="1" dirty="0" smtClean="0">
                          <a:solidFill>
                            <a:schemeClr val="tx1"/>
                          </a:solidFill>
                          <a:cs typeface="B Nazanin" panose="00000400000000000000" pitchFamily="2" charset="-78"/>
                        </a:rPr>
                        <a:t>پیش از میلاد</a:t>
                      </a:r>
                      <a:endParaRPr lang="en-US" sz="1600" b="1" dirty="0">
                        <a:solidFill>
                          <a:schemeClr val="tx1"/>
                        </a:solidFill>
                        <a:cs typeface="B Nazanin" panose="00000400000000000000" pitchFamily="2" charset="-78"/>
                      </a:endParaRPr>
                    </a:p>
                  </a:txBody>
                  <a:tcPr marL="43452" marR="43452" marT="21725" marB="21725"/>
                </a:tc>
                <a:extLst>
                  <a:ext uri="{0D108BD9-81ED-4DB2-BD59-A6C34878D82A}">
                    <a16:rowId xmlns:a16="http://schemas.microsoft.com/office/drawing/2014/main" val="931328549"/>
                  </a:ext>
                </a:extLst>
              </a:tr>
              <a:tr h="579397">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نقاشی در غارها و سفال دست ساز</a:t>
                      </a:r>
                      <a:endParaRPr lang="en-US" sz="1600" b="1" dirty="0" smtClean="0">
                        <a:cs typeface="B Nazanin" panose="00000400000000000000" pitchFamily="2" charset="-78"/>
                      </a:endParaRPr>
                    </a:p>
                    <a:p>
                      <a:pPr algn="r"/>
                      <a:endParaRPr lang="en-US" sz="1600" b="1" dirty="0">
                        <a:cs typeface="B Nazanin" panose="00000400000000000000" pitchFamily="2" charset="-78"/>
                      </a:endParaRPr>
                    </a:p>
                  </a:txBody>
                  <a:tcPr marL="43452" marR="43452" marT="21725" marB="21725"/>
                </a:tc>
                <a:tc>
                  <a:txBody>
                    <a:bodyPr/>
                    <a:lstStyle/>
                    <a:p>
                      <a:endParaRPr lang="en-US" sz="1600" b="1" dirty="0">
                        <a:cs typeface="B Nazanin" panose="00000400000000000000" pitchFamily="2" charset="-78"/>
                      </a:endParaRPr>
                    </a:p>
                  </a:txBody>
                  <a:tcPr marL="43452" marR="43452" marT="21725" marB="21725"/>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نوسنگی</a:t>
                      </a:r>
                      <a:endParaRPr lang="en-US" sz="1600" b="1" dirty="0" smtClean="0">
                        <a:cs typeface="B Nazanin" panose="00000400000000000000" pitchFamily="2" charset="-78"/>
                      </a:endParaRPr>
                    </a:p>
                    <a:p>
                      <a:pPr algn="r"/>
                      <a:endParaRPr lang="en-US" sz="1600" b="1" dirty="0">
                        <a:cs typeface="B Nazanin" panose="00000400000000000000" pitchFamily="2" charset="-78"/>
                      </a:endParaRPr>
                    </a:p>
                  </a:txBody>
                  <a:tcPr marL="43452" marR="43452" marT="21725" marB="21725"/>
                </a:tc>
                <a:tc>
                  <a:txBody>
                    <a:bodyPr/>
                    <a:lstStyle/>
                    <a:p>
                      <a:endParaRPr lang="en-US" sz="1600" b="1" dirty="0">
                        <a:cs typeface="B Nazanin" panose="00000400000000000000" pitchFamily="2" charset="-78"/>
                      </a:endParaRPr>
                    </a:p>
                  </a:txBody>
                  <a:tcPr marL="43452" marR="43452" marT="21725" marB="21725"/>
                </a:tc>
                <a:tc>
                  <a:txBody>
                    <a:bodyPr/>
                    <a:lstStyle/>
                    <a:p>
                      <a:pPr algn="r"/>
                      <a:r>
                        <a:rPr lang="fa-IR" sz="1600" b="1" dirty="0" smtClean="0">
                          <a:cs typeface="B Nazanin" panose="00000400000000000000" pitchFamily="2" charset="-78"/>
                        </a:rPr>
                        <a:t>هزاره هشتم تا ششم</a:t>
                      </a:r>
                      <a:endParaRPr lang="en-US" sz="1600" b="1" dirty="0">
                        <a:cs typeface="B Nazanin" panose="00000400000000000000" pitchFamily="2" charset="-78"/>
                      </a:endParaRPr>
                    </a:p>
                  </a:txBody>
                  <a:tcPr marL="43452" marR="43452" marT="21725" marB="21725"/>
                </a:tc>
                <a:extLst>
                  <a:ext uri="{0D108BD9-81ED-4DB2-BD59-A6C34878D82A}">
                    <a16:rowId xmlns:a16="http://schemas.microsoft.com/office/drawing/2014/main" val="1512238243"/>
                  </a:ext>
                </a:extLst>
              </a:tr>
              <a:tr h="578947">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روستا نشینی ، سفال نقش دار</a:t>
                      </a:r>
                      <a:endParaRPr lang="en-US" sz="1600" b="1" dirty="0" smtClean="0">
                        <a:cs typeface="B Nazanin" panose="00000400000000000000" pitchFamily="2" charset="-78"/>
                      </a:endParaRPr>
                    </a:p>
                    <a:p>
                      <a:pPr algn="r"/>
                      <a:endParaRPr lang="en-US" sz="1600" b="1" dirty="0" smtClean="0">
                        <a:cs typeface="B Nazanin" panose="00000400000000000000" pitchFamily="2" charset="-78"/>
                      </a:endParaRPr>
                    </a:p>
                    <a:p>
                      <a:endParaRPr lang="en-US" sz="1600" b="1" dirty="0">
                        <a:cs typeface="B Nazanin" panose="00000400000000000000" pitchFamily="2" charset="-78"/>
                      </a:endParaRPr>
                    </a:p>
                  </a:txBody>
                  <a:tcPr marL="43452" marR="43452" marT="21725" marB="21725"/>
                </a:tc>
                <a:tc>
                  <a:txBody>
                    <a:bodyPr/>
                    <a:lstStyle/>
                    <a:p>
                      <a:endParaRPr lang="en-US" sz="1600" b="1">
                        <a:cs typeface="B Nazanin" panose="00000400000000000000" pitchFamily="2" charset="-78"/>
                      </a:endParaRPr>
                    </a:p>
                  </a:txBody>
                  <a:tcPr marL="43452" marR="43452" marT="21725" marB="21725"/>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مس و سنگ قدیم</a:t>
                      </a:r>
                      <a:endParaRPr lang="en-US" sz="1600" b="1" dirty="0" smtClean="0">
                        <a:cs typeface="B Nazanin" panose="00000400000000000000" pitchFamily="2" charset="-78"/>
                      </a:endParaRPr>
                    </a:p>
                    <a:p>
                      <a:pPr algn="r"/>
                      <a:endParaRPr lang="en-US" sz="1600" b="1" dirty="0">
                        <a:cs typeface="B Nazanin" panose="00000400000000000000" pitchFamily="2" charset="-78"/>
                      </a:endParaRPr>
                    </a:p>
                  </a:txBody>
                  <a:tcPr marL="43452" marR="43452" marT="21725" marB="21725"/>
                </a:tc>
                <a:tc>
                  <a:txBody>
                    <a:bodyPr/>
                    <a:lstStyle/>
                    <a:p>
                      <a:pPr algn="r"/>
                      <a:endParaRPr lang="en-US" sz="1600" b="1" dirty="0">
                        <a:cs typeface="B Nazanin" panose="00000400000000000000" pitchFamily="2" charset="-78"/>
                      </a:endParaRPr>
                    </a:p>
                  </a:txBody>
                  <a:tcPr marL="43452" marR="43452" marT="21725" marB="21725"/>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هزاره پنجم</a:t>
                      </a:r>
                      <a:endParaRPr lang="en-US" sz="1600" b="1" dirty="0">
                        <a:cs typeface="B Nazanin" panose="00000400000000000000" pitchFamily="2" charset="-78"/>
                      </a:endParaRPr>
                    </a:p>
                  </a:txBody>
                  <a:tcPr marL="43452" marR="43452" marT="21725" marB="21725"/>
                </a:tc>
                <a:extLst>
                  <a:ext uri="{0D108BD9-81ED-4DB2-BD59-A6C34878D82A}">
                    <a16:rowId xmlns:a16="http://schemas.microsoft.com/office/drawing/2014/main" val="582982417"/>
                  </a:ext>
                </a:extLst>
              </a:tr>
              <a:tr h="793145">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شهر نشینی ، سفال چرخی و نقش دار، آثار فلزی</a:t>
                      </a:r>
                      <a:endParaRPr lang="en-US" sz="1600" b="1" dirty="0" smtClean="0">
                        <a:cs typeface="B Nazanin" panose="00000400000000000000" pitchFamily="2" charset="-78"/>
                      </a:endParaRPr>
                    </a:p>
                    <a:p>
                      <a:pPr algn="r"/>
                      <a:endParaRPr lang="en-US" sz="1600" b="1" dirty="0" smtClean="0">
                        <a:cs typeface="B Nazanin" panose="00000400000000000000" pitchFamily="2" charset="-78"/>
                      </a:endParaRPr>
                    </a:p>
                    <a:p>
                      <a:endParaRPr lang="en-US" sz="1600" b="1" dirty="0">
                        <a:cs typeface="B Nazanin" panose="00000400000000000000" pitchFamily="2" charset="-78"/>
                      </a:endParaRPr>
                    </a:p>
                  </a:txBody>
                  <a:tcPr marL="43452" marR="43452" marT="21725" marB="21725"/>
                </a:tc>
                <a:tc>
                  <a:txBody>
                    <a:bodyPr/>
                    <a:lstStyle/>
                    <a:p>
                      <a:endParaRPr lang="en-US" sz="1600" b="1">
                        <a:cs typeface="B Nazanin" panose="00000400000000000000" pitchFamily="2" charset="-78"/>
                      </a:endParaRPr>
                    </a:p>
                  </a:txBody>
                  <a:tcPr marL="43452" marR="43452" marT="21725" marB="21725"/>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مس و سنگ قدیم</a:t>
                      </a:r>
                      <a:endParaRPr lang="en-US" sz="1600" b="1" dirty="0" smtClean="0">
                        <a:cs typeface="B Nazanin" panose="00000400000000000000" pitchFamily="2" charset="-78"/>
                      </a:endParaRPr>
                    </a:p>
                    <a:p>
                      <a:pPr algn="r"/>
                      <a:endParaRPr lang="en-US" sz="1600" b="1" dirty="0">
                        <a:cs typeface="B Nazanin" panose="00000400000000000000" pitchFamily="2" charset="-78"/>
                      </a:endParaRPr>
                    </a:p>
                  </a:txBody>
                  <a:tcPr marL="43452" marR="43452" marT="21725" marB="21725"/>
                </a:tc>
                <a:tc>
                  <a:txBody>
                    <a:bodyPr/>
                    <a:lstStyle/>
                    <a:p>
                      <a:pPr algn="r"/>
                      <a:endParaRPr lang="en-US" sz="1600" b="1" dirty="0">
                        <a:cs typeface="B Nazanin" panose="00000400000000000000" pitchFamily="2" charset="-78"/>
                      </a:endParaRPr>
                    </a:p>
                  </a:txBody>
                  <a:tcPr marL="43452" marR="43452" marT="21725" marB="21725"/>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هزاره چهارم</a:t>
                      </a:r>
                      <a:endParaRPr lang="en-US" sz="1600" b="1" dirty="0" smtClean="0">
                        <a:cs typeface="B Nazanin" panose="00000400000000000000" pitchFamily="2" charset="-78"/>
                      </a:endParaRPr>
                    </a:p>
                    <a:p>
                      <a:pPr algn="r"/>
                      <a:endParaRPr lang="en-US" sz="1600" b="1" dirty="0">
                        <a:cs typeface="B Nazanin" panose="00000400000000000000" pitchFamily="2" charset="-78"/>
                      </a:endParaRPr>
                    </a:p>
                  </a:txBody>
                  <a:tcPr marL="43452" marR="43452" marT="21725" marB="21725"/>
                </a:tc>
                <a:extLst>
                  <a:ext uri="{0D108BD9-81ED-4DB2-BD59-A6C34878D82A}">
                    <a16:rowId xmlns:a16="http://schemas.microsoft.com/office/drawing/2014/main" val="2825015376"/>
                  </a:ext>
                </a:extLst>
              </a:tr>
              <a:tr h="793145">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شهر نشینی، گسترش کشاورزی، آثار مفرغی و سنگی</a:t>
                      </a:r>
                      <a:endParaRPr lang="en-US" sz="1600" b="1" dirty="0" smtClean="0">
                        <a:cs typeface="B Nazanin" panose="00000400000000000000" pitchFamily="2" charset="-78"/>
                      </a:endParaRPr>
                    </a:p>
                    <a:p>
                      <a:pPr algn="r"/>
                      <a:endParaRPr lang="en-US" sz="1600" b="1" dirty="0" smtClean="0">
                        <a:cs typeface="B Nazanin" panose="00000400000000000000" pitchFamily="2" charset="-78"/>
                      </a:endParaRPr>
                    </a:p>
                    <a:p>
                      <a:endParaRPr lang="en-US" sz="1600" b="1" dirty="0">
                        <a:cs typeface="B Nazanin" panose="00000400000000000000" pitchFamily="2" charset="-78"/>
                      </a:endParaRPr>
                    </a:p>
                  </a:txBody>
                  <a:tcPr marL="43452" marR="43452" marT="21725" marB="21725"/>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ایلام قدیم</a:t>
                      </a:r>
                      <a:endParaRPr lang="en-US" sz="1600" b="1" dirty="0" smtClean="0">
                        <a:cs typeface="B Nazanin" panose="00000400000000000000" pitchFamily="2" charset="-78"/>
                      </a:endParaRPr>
                    </a:p>
                    <a:p>
                      <a:pPr algn="r"/>
                      <a:endParaRPr lang="en-US" sz="1600" b="1" dirty="0">
                        <a:cs typeface="B Nazanin" panose="00000400000000000000" pitchFamily="2" charset="-78"/>
                      </a:endParaRPr>
                    </a:p>
                  </a:txBody>
                  <a:tcPr marL="43452" marR="43452" marT="21725" marB="21725"/>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مس و سنگ جدید</a:t>
                      </a:r>
                      <a:endParaRPr lang="en-US" sz="1600" b="1" dirty="0" smtClean="0">
                        <a:cs typeface="B Nazanin" panose="00000400000000000000" pitchFamily="2" charset="-78"/>
                      </a:endParaRPr>
                    </a:p>
                    <a:p>
                      <a:pPr algn="r"/>
                      <a:endParaRPr lang="en-US" sz="1600" b="1" dirty="0">
                        <a:cs typeface="B Nazanin" panose="00000400000000000000" pitchFamily="2" charset="-78"/>
                      </a:endParaRPr>
                    </a:p>
                  </a:txBody>
                  <a:tcPr marL="43452" marR="43452" marT="21725" marB="21725"/>
                </a:tc>
                <a:tc>
                  <a:txBody>
                    <a:bodyPr/>
                    <a:lstStyle/>
                    <a:p>
                      <a:pPr algn="r"/>
                      <a:endParaRPr lang="en-US" sz="1600" b="1" dirty="0">
                        <a:cs typeface="B Nazanin" panose="00000400000000000000" pitchFamily="2" charset="-78"/>
                      </a:endParaRPr>
                    </a:p>
                  </a:txBody>
                  <a:tcPr marL="43452" marR="43452" marT="21725" marB="21725"/>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هزاره سوم</a:t>
                      </a:r>
                      <a:endParaRPr lang="en-US" sz="1600" b="1" dirty="0" smtClean="0">
                        <a:cs typeface="B Nazanin" panose="00000400000000000000" pitchFamily="2" charset="-78"/>
                      </a:endParaRPr>
                    </a:p>
                    <a:p>
                      <a:pPr algn="r"/>
                      <a:endParaRPr lang="en-US" sz="1600" b="1" dirty="0">
                        <a:cs typeface="B Nazanin" panose="00000400000000000000" pitchFamily="2" charset="-78"/>
                      </a:endParaRPr>
                    </a:p>
                  </a:txBody>
                  <a:tcPr marL="43452" marR="43452" marT="21725" marB="21725"/>
                </a:tc>
                <a:extLst>
                  <a:ext uri="{0D108BD9-81ED-4DB2-BD59-A6C34878D82A}">
                    <a16:rowId xmlns:a16="http://schemas.microsoft.com/office/drawing/2014/main" val="2938664217"/>
                  </a:ext>
                </a:extLst>
              </a:tr>
              <a:tr h="793145">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شهر نشینی جدید ، معماری خشتی</a:t>
                      </a:r>
                      <a:endParaRPr lang="en-US" sz="1600" b="1" dirty="0" smtClean="0">
                        <a:cs typeface="B Nazanin" panose="00000400000000000000" pitchFamily="2" charset="-78"/>
                      </a:endParaRPr>
                    </a:p>
                    <a:p>
                      <a:pPr algn="r"/>
                      <a:endParaRPr lang="en-US" sz="1600" b="1" dirty="0" smtClean="0">
                        <a:cs typeface="B Nazanin" panose="00000400000000000000" pitchFamily="2" charset="-78"/>
                      </a:endParaRPr>
                    </a:p>
                    <a:p>
                      <a:endParaRPr lang="en-US" sz="1600" b="1" dirty="0">
                        <a:cs typeface="B Nazanin" panose="00000400000000000000" pitchFamily="2" charset="-78"/>
                      </a:endParaRPr>
                    </a:p>
                  </a:txBody>
                  <a:tcPr marL="43452" marR="43452" marT="21725" marB="21725"/>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ایلام میانه و نو</a:t>
                      </a:r>
                      <a:endParaRPr lang="en-US" sz="1600" b="1" dirty="0">
                        <a:cs typeface="B Nazanin" panose="00000400000000000000" pitchFamily="2" charset="-78"/>
                      </a:endParaRPr>
                    </a:p>
                  </a:txBody>
                  <a:tcPr marL="43452" marR="43452" marT="21725" marB="21725"/>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عصر اول و دوم آهن</a:t>
                      </a:r>
                      <a:endParaRPr lang="en-US" sz="1600" b="1" dirty="0" smtClean="0">
                        <a:cs typeface="B Nazanin" panose="00000400000000000000" pitchFamily="2" charset="-78"/>
                      </a:endParaRPr>
                    </a:p>
                    <a:p>
                      <a:pPr algn="r"/>
                      <a:endParaRPr lang="en-US" sz="1600" b="1" dirty="0">
                        <a:cs typeface="B Nazanin" panose="00000400000000000000" pitchFamily="2" charset="-78"/>
                      </a:endParaRPr>
                    </a:p>
                  </a:txBody>
                  <a:tcPr marL="43452" marR="43452" marT="21725" marB="21725"/>
                </a:tc>
                <a:tc>
                  <a:txBody>
                    <a:bodyPr/>
                    <a:lstStyle/>
                    <a:p>
                      <a:pPr algn="r"/>
                      <a:r>
                        <a:rPr lang="fa-IR" sz="1600" b="1" dirty="0" smtClean="0">
                          <a:cs typeface="B Nazanin" panose="00000400000000000000" pitchFamily="2" charset="-78"/>
                        </a:rPr>
                        <a:t>دوره کوچ</a:t>
                      </a:r>
                      <a:endParaRPr lang="en-US" sz="1600" b="1" dirty="0">
                        <a:cs typeface="B Nazanin" panose="00000400000000000000" pitchFamily="2" charset="-78"/>
                      </a:endParaRPr>
                    </a:p>
                  </a:txBody>
                  <a:tcPr marL="43452" marR="43452" marT="21725" marB="21725"/>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هزاره دوم</a:t>
                      </a:r>
                      <a:endParaRPr lang="en-US" sz="1600" b="1" dirty="0" smtClean="0">
                        <a:cs typeface="B Nazanin" panose="00000400000000000000" pitchFamily="2" charset="-78"/>
                      </a:endParaRPr>
                    </a:p>
                    <a:p>
                      <a:pPr algn="r"/>
                      <a:endParaRPr lang="en-US" sz="1600" b="1" dirty="0">
                        <a:cs typeface="B Nazanin" panose="00000400000000000000" pitchFamily="2" charset="-78"/>
                      </a:endParaRPr>
                    </a:p>
                  </a:txBody>
                  <a:tcPr marL="43452" marR="43452" marT="21725" marB="21725"/>
                </a:tc>
                <a:extLst>
                  <a:ext uri="{0D108BD9-81ED-4DB2-BD59-A6C34878D82A}">
                    <a16:rowId xmlns:a16="http://schemas.microsoft.com/office/drawing/2014/main" val="3184173979"/>
                  </a:ext>
                </a:extLst>
              </a:tr>
              <a:tr h="400749">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شهر نشینی ، آثار</a:t>
                      </a:r>
                      <a:r>
                        <a:rPr lang="fa-IR" sz="1600" b="1" baseline="0" dirty="0" smtClean="0">
                          <a:cs typeface="B Nazanin" panose="00000400000000000000" pitchFamily="2" charset="-78"/>
                        </a:rPr>
                        <a:t> سفالی، سنگی، فلزی و عاجی نقش دار</a:t>
                      </a:r>
                      <a:endParaRPr lang="en-US" sz="1600" b="1" dirty="0" smtClean="0">
                        <a:cs typeface="B Nazanin" panose="00000400000000000000" pitchFamily="2" charset="-78"/>
                      </a:endParaRPr>
                    </a:p>
                    <a:p>
                      <a:endParaRPr lang="en-US" sz="1600" b="1" dirty="0">
                        <a:cs typeface="B Nazanin" panose="00000400000000000000" pitchFamily="2" charset="-78"/>
                      </a:endParaRPr>
                    </a:p>
                  </a:txBody>
                  <a:tcPr marL="43452" marR="43452" marT="21725" marB="21725"/>
                </a:tc>
                <a:tc>
                  <a:txBody>
                    <a:bodyPr/>
                    <a:lstStyle/>
                    <a:p>
                      <a:endParaRPr lang="en-US" sz="1600" b="1" dirty="0">
                        <a:cs typeface="B Nazanin" panose="00000400000000000000" pitchFamily="2" charset="-78"/>
                      </a:endParaRPr>
                    </a:p>
                  </a:txBody>
                  <a:tcPr marL="43452" marR="43452" marT="21725" marB="21725"/>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عصر سوم آهن</a:t>
                      </a:r>
                      <a:endParaRPr lang="en-US" sz="1600" b="1" dirty="0" smtClean="0">
                        <a:cs typeface="B Nazanin" panose="00000400000000000000" pitchFamily="2" charset="-78"/>
                      </a:endParaRPr>
                    </a:p>
                    <a:p>
                      <a:pPr algn="r"/>
                      <a:endParaRPr lang="en-US" sz="1600" b="1" dirty="0">
                        <a:cs typeface="B Nazanin" panose="00000400000000000000" pitchFamily="2" charset="-78"/>
                      </a:endParaRPr>
                    </a:p>
                  </a:txBody>
                  <a:tcPr marL="43452" marR="43452" marT="21725" marB="21725"/>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دوره کوچ</a:t>
                      </a:r>
                      <a:endParaRPr lang="en-US" sz="1600" b="1" dirty="0" smtClean="0">
                        <a:cs typeface="B Nazanin" panose="00000400000000000000" pitchFamily="2" charset="-78"/>
                      </a:endParaRPr>
                    </a:p>
                    <a:p>
                      <a:pPr algn="r"/>
                      <a:endParaRPr lang="en-US" sz="1600" b="1" dirty="0">
                        <a:cs typeface="B Nazanin" panose="00000400000000000000" pitchFamily="2" charset="-78"/>
                      </a:endParaRPr>
                    </a:p>
                  </a:txBody>
                  <a:tcPr marL="43452" marR="43452" marT="21725" marB="21725"/>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هزاره اول</a:t>
                      </a:r>
                      <a:endParaRPr lang="en-US" sz="1600" b="1" dirty="0" smtClean="0">
                        <a:cs typeface="B Nazanin" panose="00000400000000000000" pitchFamily="2" charset="-78"/>
                      </a:endParaRPr>
                    </a:p>
                    <a:p>
                      <a:pPr algn="r"/>
                      <a:endParaRPr lang="en-US" sz="1600" b="1" dirty="0">
                        <a:cs typeface="B Nazanin" panose="00000400000000000000" pitchFamily="2" charset="-78"/>
                      </a:endParaRPr>
                    </a:p>
                  </a:txBody>
                  <a:tcPr marL="43452" marR="43452" marT="21725" marB="21725"/>
                </a:tc>
                <a:extLst>
                  <a:ext uri="{0D108BD9-81ED-4DB2-BD59-A6C34878D82A}">
                    <a16:rowId xmlns:a16="http://schemas.microsoft.com/office/drawing/2014/main" val="2354285845"/>
                  </a:ext>
                </a:extLst>
              </a:tr>
            </a:tbl>
          </a:graphicData>
        </a:graphic>
      </p:graphicFrame>
      <p:sp>
        <p:nvSpPr>
          <p:cNvPr id="12" name="Rectangle 11"/>
          <p:cNvSpPr/>
          <p:nvPr/>
        </p:nvSpPr>
        <p:spPr>
          <a:xfrm>
            <a:off x="6633427" y="692696"/>
            <a:ext cx="2127505" cy="461665"/>
          </a:xfrm>
          <a:prstGeom prst="rect">
            <a:avLst/>
          </a:prstGeom>
        </p:spPr>
        <p:txBody>
          <a:bodyPr wrap="none">
            <a:spAutoFit/>
          </a:bodyPr>
          <a:lstStyle/>
          <a:p>
            <a:r>
              <a:rPr lang="fa-IR" sz="2400" b="1" dirty="0" smtClean="0">
                <a:cs typeface="B Nazanin" panose="00000400000000000000" pitchFamily="2" charset="-78"/>
              </a:rPr>
              <a:t>دوره </a:t>
            </a:r>
            <a:r>
              <a:rPr lang="fa-IR" sz="2400" b="1" dirty="0">
                <a:cs typeface="B Nazanin" panose="00000400000000000000" pitchFamily="2" charset="-78"/>
              </a:rPr>
              <a:t>پیش تاریخی </a:t>
            </a:r>
          </a:p>
        </p:txBody>
      </p:sp>
    </p:spTree>
    <p:extLst>
      <p:ext uri="{BB962C8B-B14F-4D97-AF65-F5344CB8AC3E}">
        <p14:creationId xmlns:p14="http://schemas.microsoft.com/office/powerpoint/2010/main" val="1655430244"/>
      </p:ext>
    </p:extLst>
  </p:cSld>
  <p:clrMapOvr>
    <a:masterClrMapping/>
  </p:clrMapOvr>
  <p:transition spd="slow" advTm="3000">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27584" y="980728"/>
            <a:ext cx="7560840" cy="3397084"/>
          </a:xfrm>
          <a:prstGeom prst="rect">
            <a:avLst/>
          </a:prstGeom>
        </p:spPr>
        <p:txBody>
          <a:bodyPr wrap="square">
            <a:spAutoFit/>
          </a:bodyPr>
          <a:lstStyle/>
          <a:p>
            <a:pPr marL="342900" indent="-342900">
              <a:buFontTx/>
              <a:buChar char="-"/>
            </a:pPr>
            <a:r>
              <a:rPr lang="fa-IR" sz="2800" b="1" dirty="0" smtClean="0">
                <a:cs typeface="B Nazanin" panose="00000400000000000000" pitchFamily="2" charset="-78"/>
              </a:rPr>
              <a:t>دوره کوچ</a:t>
            </a:r>
            <a:endParaRPr lang="fa-IR" sz="2800" b="1" dirty="0">
              <a:cs typeface="B Nazanin" panose="00000400000000000000" pitchFamily="2" charset="-78"/>
            </a:endParaRPr>
          </a:p>
          <a:p>
            <a:pPr algn="just">
              <a:lnSpc>
                <a:spcPct val="150000"/>
              </a:lnSpc>
            </a:pPr>
            <a:r>
              <a:rPr lang="ar-SA" b="1" dirty="0">
                <a:cs typeface="B Nazanin" panose="00000400000000000000" pitchFamily="2" charset="-78"/>
              </a:rPr>
              <a:t> درنیمه دوم هزاره دوم پ.م در فلات ایران به ویژه بخش های غربی و دامنه های جنوبی کوه البرز اقوام کوچنده زندگی می کردند. این اقوام از ناحیه شمال شرقی و از سمت شرق دریای خزر به بخش های مختلف ایران حرکت کرده بودند. این مردمان به زبان های هند و اروپایی تکلم می کردند و توانسته اند گستره عظیمی را از کوه های آسیای میانه تا اروپا بگیرند و این مناطق را بر حسب نیاز خود برای سکونت برگزینند. مهم ترین مناطق سکونت در فلات مرکزی ایران، حسنلو (جنوب دریاچه ارومیه)، خوروین (دشت قزوین)، سیلک (کاشان)، تپه گیان (نهاوند)، تمدن املش و تپه مارلیک (گیلان) و منطقه لرستان بوده است. </a:t>
            </a:r>
            <a:endParaRPr lang="fa-IR" sz="2800" b="1" dirty="0" smtClean="0">
              <a:cs typeface="B Nazanin" panose="00000400000000000000"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608" y="4377812"/>
            <a:ext cx="6591300" cy="2933700"/>
          </a:xfrm>
          <a:prstGeom prst="rect">
            <a:avLst/>
          </a:prstGeom>
        </p:spPr>
      </p:pic>
    </p:spTree>
    <p:extLst>
      <p:ext uri="{BB962C8B-B14F-4D97-AF65-F5344CB8AC3E}">
        <p14:creationId xmlns:p14="http://schemas.microsoft.com/office/powerpoint/2010/main" val="1374381761"/>
      </p:ext>
    </p:extLst>
  </p:cSld>
  <p:clrMapOvr>
    <a:masterClrMapping/>
  </p:clrMapOvr>
  <p:transition spd="slow" advTm="3000">
    <p:newsfla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64704"/>
            <a:ext cx="8927976" cy="3416320"/>
          </a:xfrm>
          <a:prstGeom prst="rect">
            <a:avLst/>
          </a:prstGeom>
        </p:spPr>
        <p:txBody>
          <a:bodyPr wrap="square">
            <a:spAutoFit/>
          </a:bodyPr>
          <a:lstStyle/>
          <a:p>
            <a:pPr algn="just">
              <a:lnSpc>
                <a:spcPct val="150000"/>
              </a:lnSpc>
            </a:pPr>
            <a:r>
              <a:rPr lang="ar-SA" b="1" dirty="0" smtClean="0">
                <a:cs typeface="B Nazanin" panose="00000400000000000000" pitchFamily="2" charset="-78"/>
              </a:rPr>
              <a:t>برخلاف </a:t>
            </a:r>
            <a:r>
              <a:rPr lang="ar-SA" b="1" dirty="0">
                <a:cs typeface="B Nazanin" panose="00000400000000000000" pitchFamily="2" charset="-78"/>
              </a:rPr>
              <a:t>ساکنین قبلی که مردگان خود را درکف اتاق محل سکونت دفن می کردند، این اقوام دارای سنت جدیدی در دفن مردگان بوده اند و برای اولین بار مردگان را خارج از محل سکونت خود دفن کردند. </a:t>
            </a:r>
            <a:endParaRPr lang="fa-IR" b="1" dirty="0">
              <a:cs typeface="B Nazanin" panose="00000400000000000000" pitchFamily="2" charset="-78"/>
            </a:endParaRPr>
          </a:p>
          <a:p>
            <a:pPr algn="just">
              <a:lnSpc>
                <a:spcPct val="150000"/>
              </a:lnSpc>
            </a:pPr>
            <a:r>
              <a:rPr lang="ar-SA" b="1" dirty="0">
                <a:cs typeface="B Nazanin" panose="00000400000000000000" pitchFamily="2" charset="-78"/>
              </a:rPr>
              <a:t>سیلک نام اولین تمدن شهر نشینی ایران مرکزی در کاشان است که در 3 کیلومتری جنوب غربی این شهر قرار دارد</a:t>
            </a:r>
            <a:r>
              <a:rPr lang="ar-SA" b="1" dirty="0" smtClean="0">
                <a:cs typeface="B Nazanin" panose="00000400000000000000" pitchFamily="2" charset="-78"/>
              </a:rPr>
              <a:t>.</a:t>
            </a:r>
            <a:r>
              <a:rPr lang="fa-IR" b="1" dirty="0" smtClean="0">
                <a:cs typeface="B Nazanin" panose="00000400000000000000" pitchFamily="2" charset="-78"/>
              </a:rPr>
              <a:t> </a:t>
            </a:r>
            <a:r>
              <a:rPr lang="ar-SA" b="1" dirty="0" smtClean="0">
                <a:cs typeface="B Nazanin" panose="00000400000000000000" pitchFamily="2" charset="-78"/>
              </a:rPr>
              <a:t>قدیمی‌ترین </a:t>
            </a:r>
            <a:r>
              <a:rPr lang="ar-SA" b="1" dirty="0">
                <a:cs typeface="B Nazanin" panose="00000400000000000000" pitchFamily="2" charset="-78"/>
              </a:rPr>
              <a:t>خاستگاه تمدن بشری را سیلک کاشان عنوان می‌کنند، یعنی اولین جایی که شهر نشینی شکل گرفت، این تپه تاریخی در </a:t>
            </a:r>
            <a:r>
              <a:rPr lang="fa-IR" b="1" dirty="0">
                <a:cs typeface="B Nazanin" panose="00000400000000000000" pitchFamily="2" charset="-78"/>
              </a:rPr>
              <a:t>۲۴</a:t>
            </a:r>
            <a:r>
              <a:rPr lang="ar-SA" b="1" dirty="0">
                <a:cs typeface="B Nazanin" panose="00000400000000000000" pitchFamily="2" charset="-78"/>
              </a:rPr>
              <a:t> شهریور </a:t>
            </a:r>
            <a:r>
              <a:rPr lang="fa-IR" b="1" dirty="0">
                <a:cs typeface="B Nazanin" panose="00000400000000000000" pitchFamily="2" charset="-78"/>
              </a:rPr>
              <a:t>۱۳۱۰</a:t>
            </a:r>
            <a:r>
              <a:rPr lang="ar-SA" b="1" dirty="0">
                <a:cs typeface="B Nazanin" panose="00000400000000000000" pitchFamily="2" charset="-78"/>
              </a:rPr>
              <a:t> با شماره </a:t>
            </a:r>
            <a:r>
              <a:rPr lang="fa-IR" b="1" dirty="0">
                <a:cs typeface="B Nazanin" panose="00000400000000000000" pitchFamily="2" charset="-78"/>
              </a:rPr>
              <a:t>۳۸</a:t>
            </a:r>
            <a:r>
              <a:rPr lang="ar-SA" b="1" dirty="0">
                <a:cs typeface="B Nazanin" panose="00000400000000000000" pitchFamily="2" charset="-78"/>
              </a:rPr>
              <a:t> در فهرست آثار تاریخی و ملی ایران به ثبت رسید. قدمت قدیمی‌ترین آثار به دست آمده از تپه شمالی به حدود </a:t>
            </a:r>
            <a:r>
              <a:rPr lang="fa-IR" b="1" dirty="0">
                <a:cs typeface="B Nazanin" panose="00000400000000000000" pitchFamily="2" charset="-78"/>
              </a:rPr>
              <a:t>۷۵۰۰</a:t>
            </a:r>
            <a:r>
              <a:rPr lang="ar-SA" b="1" dirty="0">
                <a:cs typeface="B Nazanin" panose="00000400000000000000" pitchFamily="2" charset="-78"/>
              </a:rPr>
              <a:t> سال قبل می‌رسد و آخرین آثار مکشوفه از تپه جنوبی مربوط به </a:t>
            </a:r>
            <a:r>
              <a:rPr lang="fa-IR" b="1" dirty="0">
                <a:cs typeface="B Nazanin" panose="00000400000000000000" pitchFamily="2" charset="-78"/>
              </a:rPr>
              <a:t>۵۰۰۰</a:t>
            </a:r>
            <a:r>
              <a:rPr lang="ar-SA" b="1" dirty="0">
                <a:cs typeface="B Nazanin" panose="00000400000000000000" pitchFamily="2" charset="-78"/>
              </a:rPr>
              <a:t> سال قبل است.</a:t>
            </a:r>
            <a:endParaRPr lang="en-US" b="1" dirty="0">
              <a:cs typeface="B Nazanin" panose="00000400000000000000" pitchFamily="2" charset="-78"/>
            </a:endParaRPr>
          </a:p>
          <a:p>
            <a:pPr algn="just">
              <a:lnSpc>
                <a:spcPct val="150000"/>
              </a:lnSpc>
            </a:pPr>
            <a:endParaRPr lang="ar-SA" b="1" dirty="0">
              <a:cs typeface="B Nazanin" panose="00000400000000000000" pitchFamily="2" charset="-78"/>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552" y="3429000"/>
            <a:ext cx="5760640" cy="3274690"/>
          </a:xfrm>
          <a:prstGeom prst="rect">
            <a:avLst/>
          </a:prstGeom>
        </p:spPr>
      </p:pic>
    </p:spTree>
    <p:extLst>
      <p:ext uri="{BB962C8B-B14F-4D97-AF65-F5344CB8AC3E}">
        <p14:creationId xmlns:p14="http://schemas.microsoft.com/office/powerpoint/2010/main" val="149408490"/>
      </p:ext>
    </p:extLst>
  </p:cSld>
  <p:clrMapOvr>
    <a:masterClrMapping/>
  </p:clrMapOvr>
  <p:transition spd="slow" advTm="3000">
    <p:newsfla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11560" y="980728"/>
            <a:ext cx="8079611" cy="3000821"/>
          </a:xfrm>
          <a:prstGeom prst="rect">
            <a:avLst/>
          </a:prstGeom>
        </p:spPr>
        <p:txBody>
          <a:bodyPr wrap="square">
            <a:spAutoFit/>
          </a:bodyPr>
          <a:lstStyle/>
          <a:p>
            <a:pPr algn="just">
              <a:lnSpc>
                <a:spcPct val="150000"/>
              </a:lnSpc>
            </a:pPr>
            <a:r>
              <a:rPr lang="ar-SA" b="1" dirty="0">
                <a:cs typeface="B Nazanin" panose="00000400000000000000" pitchFamily="2" charset="-78"/>
              </a:rPr>
              <a:t>تپه سیلک در حقیقت زیگورات یا محل عبادت اقوام باستانی بوده است که از گل رس و سفال ساخته شده است. این بنای تاریخی تا سال </a:t>
            </a:r>
            <a:r>
              <a:rPr lang="fa-IR" b="1" dirty="0">
                <a:cs typeface="B Nazanin" panose="00000400000000000000" pitchFamily="2" charset="-78"/>
              </a:rPr>
              <a:t>۱۳۱۰</a:t>
            </a:r>
            <a:r>
              <a:rPr lang="ar-SA" b="1" dirty="0">
                <a:cs typeface="B Nazanin" panose="00000400000000000000" pitchFamily="2" charset="-78"/>
              </a:rPr>
              <a:t> شناسایی نشده بود و در میان مردم کاشان به شهر نفرین شده معروف بود تا اینکه با کاوش‌های باستان‌شناسان کشف شد</a:t>
            </a:r>
            <a:r>
              <a:rPr lang="ar-SA" b="1" dirty="0" smtClean="0">
                <a:cs typeface="B Nazanin" panose="00000400000000000000" pitchFamily="2" charset="-78"/>
              </a:rPr>
              <a:t>.</a:t>
            </a:r>
            <a:endParaRPr lang="fa-IR" b="1" dirty="0" smtClean="0">
              <a:cs typeface="B Nazanin" panose="00000400000000000000" pitchFamily="2" charset="-78"/>
            </a:endParaRPr>
          </a:p>
          <a:p>
            <a:pPr algn="just">
              <a:lnSpc>
                <a:spcPct val="150000"/>
              </a:lnSpc>
            </a:pPr>
            <a:r>
              <a:rPr lang="ar-SA" b="1" dirty="0">
                <a:cs typeface="B Nazanin" panose="00000400000000000000" pitchFamily="2" charset="-78"/>
              </a:rPr>
              <a:t>در خرابه های تپه باستانی سیلک چند اسکلت انسان و ظروف قدیمی پیدا شده که این اشیا در مزه لوور فرانسه، موزه ملی ایران و موزه باغ فین نگهداری می شود</a:t>
            </a:r>
            <a:r>
              <a:rPr lang="ar-SA" b="1" dirty="0" smtClean="0">
                <a:cs typeface="B Nazanin" panose="00000400000000000000" pitchFamily="2" charset="-78"/>
              </a:rPr>
              <a:t>.</a:t>
            </a:r>
            <a:endParaRPr lang="fa-IR" b="1" dirty="0" smtClean="0">
              <a:cs typeface="B Nazanin" panose="00000400000000000000" pitchFamily="2" charset="-78"/>
            </a:endParaRPr>
          </a:p>
          <a:p>
            <a:pPr algn="just">
              <a:lnSpc>
                <a:spcPct val="150000"/>
              </a:lnSpc>
            </a:pPr>
            <a:r>
              <a:rPr lang="ar-SA" b="1" dirty="0">
                <a:cs typeface="B Nazanin" panose="00000400000000000000" pitchFamily="2" charset="-78"/>
              </a:rPr>
              <a:t>مردم ، مردگان خود را در قبرها به صورت «چمپاته» به خاک می‌سپردند و همراه آنها در گورشان اشیایی قرار می‌دادند و این اشیا در بعضی از گورها پر ارزش و زیاد بود و در بعضی دیگر کم و بی‌ارزش.</a:t>
            </a:r>
            <a:endParaRPr lang="en-US" b="1" dirty="0">
              <a:cs typeface="B Nazanin" panose="00000400000000000000" pitchFamily="2" charset="-78"/>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75656" y="4077072"/>
            <a:ext cx="5688632" cy="2609850"/>
          </a:xfrm>
          <a:prstGeom prst="rect">
            <a:avLst/>
          </a:prstGeom>
        </p:spPr>
      </p:pic>
    </p:spTree>
    <p:extLst>
      <p:ext uri="{BB962C8B-B14F-4D97-AF65-F5344CB8AC3E}">
        <p14:creationId xmlns:p14="http://schemas.microsoft.com/office/powerpoint/2010/main" val="1381761235"/>
      </p:ext>
    </p:extLst>
  </p:cSld>
  <p:clrMapOvr>
    <a:masterClrMapping/>
  </p:clrMapOvr>
  <p:transition spd="slow" advTm="3000">
    <p:newsfla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692696"/>
            <a:ext cx="8346848" cy="3416320"/>
          </a:xfrm>
          <a:prstGeom prst="rect">
            <a:avLst/>
          </a:prstGeom>
        </p:spPr>
        <p:txBody>
          <a:bodyPr wrap="square">
            <a:spAutoFit/>
          </a:bodyPr>
          <a:lstStyle/>
          <a:p>
            <a:pPr algn="just">
              <a:lnSpc>
                <a:spcPct val="150000"/>
              </a:lnSpc>
            </a:pPr>
            <a:r>
              <a:rPr lang="ar-SA" b="1" dirty="0">
                <a:cs typeface="B Nazanin" panose="00000400000000000000" pitchFamily="2" charset="-78"/>
              </a:rPr>
              <a:t>سفالینه های جدیدی توسط برخی اقوام نام برده ساخته شده است. این سفالینه ها بیشتر به رنگ خاکستری است، هرچند نمونه هایی از رنگ های قرمز و نخودی کمرنگ نیز یافت شده است. سفالینه های خاکستری یا سیاه ساخته شده اغلب در نواحی نزدیک به مناطق غربی و متعلق به عصر آهن </a:t>
            </a:r>
            <a:r>
              <a:rPr lang="ar-SA" b="1" dirty="0" smtClean="0">
                <a:cs typeface="B Nazanin" panose="00000400000000000000" pitchFamily="2" charset="-78"/>
              </a:rPr>
              <a:t>است</a:t>
            </a:r>
            <a:r>
              <a:rPr lang="fa-IR" b="1" dirty="0" smtClean="0">
                <a:cs typeface="B Nazanin" panose="00000400000000000000" pitchFamily="2" charset="-78"/>
              </a:rPr>
              <a:t>.</a:t>
            </a:r>
          </a:p>
          <a:p>
            <a:pPr algn="just">
              <a:lnSpc>
                <a:spcPct val="150000"/>
              </a:lnSpc>
            </a:pPr>
            <a:r>
              <a:rPr lang="ar-SA" b="1" dirty="0">
                <a:cs typeface="B Nazanin" panose="00000400000000000000" pitchFamily="2" charset="-78"/>
              </a:rPr>
              <a:t>بهترین نمونه های یافت شده از این دوره، ساخت ظروف به شکل های گوناگون، سه پایه ها، جام های پایه دار بزرگ با دسته و بدون دسته و برخی به صورت کاسه های ساده، پایه دار و در ابعاد مختلف می باشد</a:t>
            </a:r>
            <a:r>
              <a:rPr lang="ar-SA" b="1" dirty="0" smtClean="0">
                <a:cs typeface="B Nazanin" panose="00000400000000000000" pitchFamily="2" charset="-78"/>
              </a:rPr>
              <a:t>.</a:t>
            </a:r>
            <a:endParaRPr lang="fa-IR" b="1" dirty="0" smtClean="0">
              <a:cs typeface="B Nazanin" panose="00000400000000000000" pitchFamily="2" charset="-78"/>
            </a:endParaRPr>
          </a:p>
          <a:p>
            <a:pPr algn="just">
              <a:lnSpc>
                <a:spcPct val="150000"/>
              </a:lnSpc>
            </a:pPr>
            <a:r>
              <a:rPr lang="ar-SA" b="1" dirty="0">
                <a:cs typeface="B Nazanin" panose="00000400000000000000" pitchFamily="2" charset="-78"/>
              </a:rPr>
              <a:t>این سفالینه ها که گاه به روش پیچیده ای با دسته و لوله های بلند تزیین یافته اند، تجسمی از پرندگان یا حیوانات خاصی بوده و دارای سبک و شیوه مشخص منقاردار </a:t>
            </a:r>
            <a:r>
              <a:rPr lang="ar-SA" b="1" dirty="0" smtClean="0">
                <a:cs typeface="B Nazanin" panose="00000400000000000000" pitchFamily="2" charset="-78"/>
              </a:rPr>
              <a:t>ه</a:t>
            </a:r>
            <a:r>
              <a:rPr lang="fa-IR" b="1" dirty="0" smtClean="0">
                <a:cs typeface="B Nazanin" panose="00000400000000000000" pitchFamily="2" charset="-78"/>
              </a:rPr>
              <a:t>ستن</a:t>
            </a:r>
            <a:r>
              <a:rPr lang="ar-SA" b="1" dirty="0" smtClean="0">
                <a:cs typeface="B Nazanin" panose="00000400000000000000" pitchFamily="2" charset="-78"/>
              </a:rPr>
              <a:t>د</a:t>
            </a:r>
            <a:r>
              <a:rPr lang="ar-SA" b="1" dirty="0">
                <a:cs typeface="B Nazanin" panose="00000400000000000000" pitchFamily="2" charset="-78"/>
              </a:rPr>
              <a:t>.</a:t>
            </a:r>
            <a:endParaRPr lang="fa-IR" b="1" dirty="0" smtClean="0">
              <a:cs typeface="B Nazanin" panose="00000400000000000000" pitchFamily="2" charset="-78"/>
            </a:endParaRPr>
          </a:p>
          <a:p>
            <a:pPr algn="just">
              <a:lnSpc>
                <a:spcPct val="150000"/>
              </a:lnSpc>
            </a:pPr>
            <a:endParaRPr lang="en-US" b="1" dirty="0">
              <a:cs typeface="B Nazanin" panose="00000400000000000000" pitchFamily="2" charset="-78"/>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568" y="3717032"/>
            <a:ext cx="6192688" cy="2725422"/>
          </a:xfrm>
          <a:prstGeom prst="rect">
            <a:avLst/>
          </a:prstGeom>
        </p:spPr>
      </p:pic>
      <p:sp>
        <p:nvSpPr>
          <p:cNvPr id="7" name="Rectangle 6"/>
          <p:cNvSpPr/>
          <p:nvPr/>
        </p:nvSpPr>
        <p:spPr>
          <a:xfrm>
            <a:off x="4179076" y="6453336"/>
            <a:ext cx="4857420" cy="369332"/>
          </a:xfrm>
          <a:prstGeom prst="rect">
            <a:avLst/>
          </a:prstGeom>
        </p:spPr>
        <p:txBody>
          <a:bodyPr wrap="none">
            <a:spAutoFit/>
          </a:bodyPr>
          <a:lstStyle/>
          <a:p>
            <a:r>
              <a:rPr lang="ar-SA" b="1" dirty="0">
                <a:latin typeface="Calibri" panose="020F0502020204030204" pitchFamily="34" charset="0"/>
                <a:ea typeface="Calibri" panose="020F0502020204030204" pitchFamily="34" charset="0"/>
                <a:cs typeface="B Nazanin" panose="00000400000000000000" pitchFamily="2" charset="-78"/>
              </a:rPr>
              <a:t>ظرف سفالین ناودانی خاکستری صیقل </a:t>
            </a:r>
            <a:r>
              <a:rPr lang="ar-SA" b="1" dirty="0" smtClean="0">
                <a:latin typeface="Calibri" panose="020F0502020204030204" pitchFamily="34" charset="0"/>
                <a:ea typeface="Calibri" panose="020F0502020204030204" pitchFamily="34" charset="0"/>
                <a:cs typeface="B Nazanin" panose="00000400000000000000" pitchFamily="2" charset="-78"/>
              </a:rPr>
              <a:t>یافته</a:t>
            </a:r>
            <a:r>
              <a:rPr lang="fa-IR" b="1" dirty="0" smtClean="0">
                <a:latin typeface="Calibri" panose="020F0502020204030204" pitchFamily="34" charset="0"/>
                <a:ea typeface="Calibri" panose="020F0502020204030204" pitchFamily="34" charset="0"/>
                <a:cs typeface="B Nazanin" panose="00000400000000000000" pitchFamily="2" charset="-78"/>
              </a:rPr>
              <a:t> 800 تا 1000 پ.م</a:t>
            </a:r>
            <a:endParaRPr lang="en-US" dirty="0"/>
          </a:p>
        </p:txBody>
      </p:sp>
    </p:spTree>
    <p:extLst>
      <p:ext uri="{BB962C8B-B14F-4D97-AF65-F5344CB8AC3E}">
        <p14:creationId xmlns:p14="http://schemas.microsoft.com/office/powerpoint/2010/main" val="1145912436"/>
      </p:ext>
    </p:extLst>
  </p:cSld>
  <p:clrMapOvr>
    <a:masterClrMapping/>
  </p:clrMapOvr>
  <p:transition spd="slow" advTm="3000">
    <p:newsflash/>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2088" y="908720"/>
            <a:ext cx="7668344" cy="1754326"/>
          </a:xfrm>
          <a:prstGeom prst="rect">
            <a:avLst/>
          </a:prstGeom>
        </p:spPr>
        <p:txBody>
          <a:bodyPr wrap="square">
            <a:spAutoFit/>
          </a:bodyPr>
          <a:lstStyle/>
          <a:p>
            <a:pPr algn="just"/>
            <a:r>
              <a:rPr lang="ar-SA" b="1" dirty="0">
                <a:cs typeface="B Nazanin" panose="00000400000000000000" pitchFamily="2" charset="-78"/>
              </a:rPr>
              <a:t>نمونه مشخص سفالگری دوره (عصر اول آهن) نوعی تلفیق سفالگری و پیکرسازی در تپه مارلیک است. در این منطقه باستانی مجموعه آثار باشکوهی از ظروف طلایی، نقره ای و مفرغی با تزئینات هندسی و جانوران افسانه ای مانند گاوهای بالدار یافت شده که خود دلالت بر غنای فرهنگی و هنری این منطقه است.</a:t>
            </a:r>
            <a:endParaRPr lang="en-US" b="1" dirty="0">
              <a:cs typeface="B Nazanin" panose="00000400000000000000" pitchFamily="2" charset="-78"/>
            </a:endParaRPr>
          </a:p>
          <a:p>
            <a:pPr algn="just"/>
            <a:r>
              <a:rPr lang="ar-SA" b="1" dirty="0"/>
              <a:t> </a:t>
            </a:r>
            <a:endParaRPr lang="en-US" dirty="0"/>
          </a:p>
          <a:p>
            <a:r>
              <a:rPr lang="ar-SA" b="1" dirty="0"/>
              <a:t> </a:t>
            </a:r>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6064" y="2132857"/>
            <a:ext cx="3707904" cy="3787010"/>
          </a:xfrm>
          <a:prstGeom prst="rect">
            <a:avLst/>
          </a:prstGeom>
        </p:spPr>
      </p:pic>
      <p:sp>
        <p:nvSpPr>
          <p:cNvPr id="3" name="Rectangle 2"/>
          <p:cNvSpPr/>
          <p:nvPr/>
        </p:nvSpPr>
        <p:spPr>
          <a:xfrm>
            <a:off x="48005" y="6093296"/>
            <a:ext cx="4523995" cy="369332"/>
          </a:xfrm>
          <a:prstGeom prst="rect">
            <a:avLst/>
          </a:prstGeom>
        </p:spPr>
        <p:txBody>
          <a:bodyPr wrap="none">
            <a:spAutoFit/>
          </a:bodyPr>
          <a:lstStyle/>
          <a:p>
            <a:r>
              <a:rPr lang="fa-IR" b="1" dirty="0" smtClean="0">
                <a:cs typeface="B Nazanin" panose="00000400000000000000" pitchFamily="2" charset="-78"/>
              </a:rPr>
              <a:t>گاو کوهاندار سفالین، تپه مارلیک، گیلان، هزاره اول پ.م</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19745" y="2132857"/>
            <a:ext cx="3368679" cy="3787009"/>
          </a:xfrm>
          <a:prstGeom prst="rect">
            <a:avLst/>
          </a:prstGeom>
        </p:spPr>
      </p:pic>
      <p:sp>
        <p:nvSpPr>
          <p:cNvPr id="9" name="Rectangle 8"/>
          <p:cNvSpPr/>
          <p:nvPr/>
        </p:nvSpPr>
        <p:spPr>
          <a:xfrm>
            <a:off x="5019745" y="6093296"/>
            <a:ext cx="3788217" cy="369332"/>
          </a:xfrm>
          <a:prstGeom prst="rect">
            <a:avLst/>
          </a:prstGeom>
        </p:spPr>
        <p:txBody>
          <a:bodyPr wrap="none">
            <a:spAutoFit/>
          </a:bodyPr>
          <a:lstStyle/>
          <a:p>
            <a:r>
              <a:rPr lang="fa-IR" b="1" dirty="0" smtClean="0">
                <a:cs typeface="B Nazanin" panose="00000400000000000000" pitchFamily="2" charset="-78"/>
              </a:rPr>
              <a:t>جام طلایی، </a:t>
            </a:r>
            <a:r>
              <a:rPr lang="fa-IR" b="1" dirty="0">
                <a:cs typeface="B Nazanin" panose="00000400000000000000" pitchFamily="2" charset="-78"/>
              </a:rPr>
              <a:t>تپه مارلیک، گیلان، هزاره اول پ.م</a:t>
            </a:r>
            <a:endParaRPr lang="en-US" dirty="0"/>
          </a:p>
        </p:txBody>
      </p:sp>
    </p:spTree>
    <p:extLst>
      <p:ext uri="{BB962C8B-B14F-4D97-AF65-F5344CB8AC3E}">
        <p14:creationId xmlns:p14="http://schemas.microsoft.com/office/powerpoint/2010/main" val="3362500983"/>
      </p:ext>
    </p:extLst>
  </p:cSld>
  <p:clrMapOvr>
    <a:masterClrMapping/>
  </p:clrMapOvr>
  <p:transition spd="slow" advTm="3000">
    <p:newsflash/>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3985</TotalTime>
  <Words>1310</Words>
  <Application>Microsoft Office PowerPoint</Application>
  <PresentationFormat>On-screen Show (4:3)</PresentationFormat>
  <Paragraphs>87</Paragraphs>
  <Slides>18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B Nazanin</vt:lpstr>
      <vt:lpstr>Calibri</vt:lpstr>
      <vt:lpstr>Constantia</vt:lpstr>
      <vt:lpstr>Majalla UI</vt:lpstr>
      <vt:lpstr>Vazir</vt:lpstr>
      <vt:lpstr>Wingdings 2</vt: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NPSoft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Dear User</dc:creator>
  <cp:lastModifiedBy>admin</cp:lastModifiedBy>
  <cp:revision>294</cp:revision>
  <dcterms:created xsi:type="dcterms:W3CDTF">2013-02-15T14:40:19Z</dcterms:created>
  <dcterms:modified xsi:type="dcterms:W3CDTF">2020-03-11T19:35:47Z</dcterms:modified>
</cp:coreProperties>
</file>