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85" d="100"/>
          <a:sy n="85" d="100"/>
        </p:scale>
        <p:origin x="96" y="11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48A87A34-81AB-432B-8DAE-1953F412C126}" type="datetimeFigureOut">
              <a:rPr lang="en-US" smtClean="0"/>
              <a:t>3/28/2020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6521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51714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9852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2872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28087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3946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4968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371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5397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00898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4005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25594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7151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1989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66800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6093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87265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A87A34-81AB-432B-8DAE-1953F412C126}" type="datetimeFigureOut">
              <a:rPr lang="en-US" smtClean="0"/>
              <a:pPr/>
              <a:t>3/28/2020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502284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latin typeface="_PDMS_Saleem_QuranFont" panose="02010000000000000000" pitchFamily="2" charset="-78"/>
                <a:cs typeface="_PDMS_Saleem_QuranFont" panose="02010000000000000000" pitchFamily="2" charset="-78"/>
              </a:rPr>
              <a:t>بسم الله الرحمن الرحیم </a:t>
            </a:r>
            <a:endParaRPr lang="en-US" dirty="0">
              <a:latin typeface="_PDMS_Saleem_QuranFont" panose="02010000000000000000" pitchFamily="2" charset="-78"/>
              <a:cs typeface="_PDMS_Saleem_QuranFont" panose="02010000000000000000" pitchFamily="2" charset="-78"/>
            </a:endParaRPr>
          </a:p>
        </p:txBody>
      </p:sp>
      <p:sp>
        <p:nvSpPr>
          <p:cNvPr id="3" name="Subtitle 2"/>
          <p:cNvSpPr>
            <a:spLocks noGrp="1"/>
          </p:cNvSpPr>
          <p:nvPr>
            <p:ph type="subTitle" idx="1"/>
          </p:nvPr>
        </p:nvSpPr>
        <p:spPr>
          <a:xfrm>
            <a:off x="2596444" y="3657597"/>
            <a:ext cx="6911623" cy="1535292"/>
          </a:xfrm>
        </p:spPr>
        <p:txBody>
          <a:bodyPr>
            <a:normAutofit fontScale="92500" lnSpcReduction="20000"/>
          </a:bodyPr>
          <a:lstStyle/>
          <a:p>
            <a:r>
              <a:rPr lang="fa-IR" dirty="0" smtClean="0">
                <a:cs typeface="B Nazanin" panose="00000400000000000000" pitchFamily="2" charset="-78"/>
              </a:rPr>
              <a:t>موضوع: درس زبان و ادبیات فارسی </a:t>
            </a:r>
          </a:p>
          <a:p>
            <a:r>
              <a:rPr lang="fa-IR" dirty="0" smtClean="0">
                <a:cs typeface="B Nazanin" panose="00000400000000000000" pitchFamily="2" charset="-78"/>
              </a:rPr>
              <a:t>مدرس : طاهر صفرپور</a:t>
            </a:r>
          </a:p>
          <a:p>
            <a:r>
              <a:rPr lang="fa-IR" dirty="0" smtClean="0">
                <a:cs typeface="B Nazanin" panose="00000400000000000000" pitchFamily="2" charset="-78"/>
              </a:rPr>
              <a:t>ترم دوم سال تحصیلی 99-98</a:t>
            </a:r>
          </a:p>
          <a:p>
            <a:r>
              <a:rPr lang="fa-IR" dirty="0" smtClean="0">
                <a:cs typeface="B Nazanin" panose="00000400000000000000" pitchFamily="2" charset="-78"/>
              </a:rPr>
              <a:t>دانشکده فنی و مهندسی میرزا کوچک صومعه سرا</a:t>
            </a:r>
            <a:endParaRPr lang="en-US" dirty="0">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3731605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751"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Nazanin" panose="00000400000000000000" pitchFamily="2" charset="-78"/>
              </a:rPr>
              <a:t>زندگی نامه سعدی</a:t>
            </a:r>
            <a:endParaRPr lang="en-US" sz="4000" dirty="0">
              <a:cs typeface="B Nazanin"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marL="0" indent="0" algn="just">
              <a:buNone/>
            </a:pPr>
            <a:r>
              <a:rPr lang="fa-IR" dirty="0" smtClean="0">
                <a:cs typeface="B Nazanin" panose="00000400000000000000" pitchFamily="2" charset="-78"/>
              </a:rPr>
              <a:t>سعدی </a:t>
            </a:r>
            <a:r>
              <a:rPr lang="fa-IR" dirty="0">
                <a:cs typeface="B Nazanin" panose="00000400000000000000" pitchFamily="2" charset="-78"/>
              </a:rPr>
              <a:t>شیرازی از شاعران پرآوازه ایران زمین، در سال ۶۰۶ هجری قمری در شیراز چشم </a:t>
            </a:r>
            <a:r>
              <a:rPr lang="fa-IR" dirty="0" smtClean="0">
                <a:cs typeface="B Nazanin" panose="00000400000000000000" pitchFamily="2" charset="-78"/>
              </a:rPr>
              <a:t>به جهان </a:t>
            </a:r>
            <a:r>
              <a:rPr lang="fa-IR" dirty="0">
                <a:cs typeface="B Nazanin" panose="00000400000000000000" pitchFamily="2" charset="-78"/>
              </a:rPr>
              <a:t>گشود. او را مشرف الدین مصلح بن عبدالله بن مشرف نام </a:t>
            </a:r>
            <a:r>
              <a:rPr lang="fa-IR" dirty="0" smtClean="0">
                <a:cs typeface="B Nazanin" panose="00000400000000000000" pitchFamily="2" charset="-78"/>
              </a:rPr>
              <a:t>نهادند،که </a:t>
            </a:r>
            <a:r>
              <a:rPr lang="fa-IR" dirty="0">
                <a:cs typeface="B Nazanin" panose="00000400000000000000" pitchFamily="2" charset="-78"/>
              </a:rPr>
              <a:t>بعدها به </a:t>
            </a:r>
            <a:r>
              <a:rPr lang="fa-IR" dirty="0" smtClean="0">
                <a:cs typeface="B Nazanin" panose="00000400000000000000" pitchFamily="2" charset="-78"/>
              </a:rPr>
              <a:t>سعدی تخلص یافت آثار سعدی عبارتند از: </a:t>
            </a:r>
            <a:r>
              <a:rPr lang="fa-IR" dirty="0">
                <a:solidFill>
                  <a:srgbClr val="FF0000"/>
                </a:solidFill>
                <a:cs typeface="B Nazanin" panose="00000400000000000000" pitchFamily="2" charset="-78"/>
              </a:rPr>
              <a:t>بوستان و </a:t>
            </a:r>
            <a:r>
              <a:rPr lang="fa-IR" dirty="0" smtClean="0">
                <a:solidFill>
                  <a:srgbClr val="FF0000"/>
                </a:solidFill>
                <a:cs typeface="B Nazanin" panose="00000400000000000000" pitchFamily="2" charset="-78"/>
              </a:rPr>
              <a:t>گلستان  </a:t>
            </a:r>
            <a:r>
              <a:rPr lang="fa-IR" dirty="0" smtClean="0">
                <a:cs typeface="B Nazanin" panose="00000400000000000000" pitchFamily="2" charset="-78"/>
              </a:rPr>
              <a:t>                                                                                                                  </a:t>
            </a:r>
          </a:p>
          <a:p>
            <a:pPr algn="r"/>
            <a:r>
              <a:rPr lang="fa-IR" dirty="0" smtClean="0">
                <a:cs typeface="B Nazanin" panose="00000400000000000000" pitchFamily="2" charset="-78"/>
              </a:rPr>
              <a:t>بوستان </a:t>
            </a:r>
            <a:r>
              <a:rPr lang="fa-IR" dirty="0">
                <a:cs typeface="B Nazanin" panose="00000400000000000000" pitchFamily="2" charset="-78"/>
              </a:rPr>
              <a:t>یا سعدی نامه،نخستین اثر سعدی به شمار می رودکه در قالب مثنوی سروده شده است.سعدی این اثر را زمانی که در سفر بوده است،سروده وهنگام بازگشت به شیرازآن را به دوستانش عرضه داشته است.پایان این کاردرسال655 ه.ق می </a:t>
            </a:r>
            <a:r>
              <a:rPr lang="fa-IR" dirty="0" smtClean="0">
                <a:cs typeface="B Nazanin" panose="00000400000000000000" pitchFamily="2" charset="-78"/>
              </a:rPr>
              <a:t>باشدو از نظرقالب </a:t>
            </a:r>
            <a:r>
              <a:rPr lang="fa-IR" dirty="0">
                <a:cs typeface="B Nazanin" panose="00000400000000000000" pitchFamily="2" charset="-78"/>
              </a:rPr>
              <a:t>ووزن شعری شبیه به شاهنامه ی فردوسی است واز </a:t>
            </a:r>
            <a:r>
              <a:rPr lang="fa-IR" dirty="0" smtClean="0">
                <a:cs typeface="B Nazanin" panose="00000400000000000000" pitchFamily="2" charset="-78"/>
              </a:rPr>
              <a:t>نظرمحتوا به اخلاق،تربیت،سیاست وموضوعات اجتماعی پرداخته است ده باب بوستان عبارتند از 1.عدل</a:t>
            </a:r>
            <a:r>
              <a:rPr lang="fa-IR" dirty="0">
                <a:cs typeface="B Nazanin" panose="00000400000000000000" pitchFamily="2" charset="-78"/>
              </a:rPr>
              <a:t>   2.احسان   3.عشق   4.تواضع   5.رضا   6.ذکر   </a:t>
            </a:r>
            <a:r>
              <a:rPr lang="fa-IR" dirty="0" smtClean="0">
                <a:cs typeface="B Nazanin" panose="00000400000000000000" pitchFamily="2" charset="-78"/>
              </a:rPr>
              <a:t>7.تربیت</a:t>
            </a:r>
            <a:r>
              <a:rPr lang="fa-IR" dirty="0">
                <a:cs typeface="B Nazanin" panose="00000400000000000000" pitchFamily="2" charset="-78"/>
              </a:rPr>
              <a:t>   8.شکر   9.توبه   10.مناجات     </a:t>
            </a:r>
            <a:endParaRPr lang="fa-IR" dirty="0" smtClean="0">
              <a:cs typeface="B Nazanin" panose="00000400000000000000" pitchFamily="2" charset="-78"/>
            </a:endParaRPr>
          </a:p>
          <a:p>
            <a:pPr algn="r"/>
            <a:r>
              <a:rPr lang="fa-IR" dirty="0">
                <a:cs typeface="B Nazanin" panose="00000400000000000000" pitchFamily="2" charset="-78"/>
              </a:rPr>
              <a:t>  این کتاب حدود چهارهزاربیت دارد وسعدی آن رابه نام«اتابک ابوبکر بن سعدی زنگی»کرده است. </a:t>
            </a:r>
          </a:p>
          <a:p>
            <a:pPr marL="0" indent="0" algn="r">
              <a:buNone/>
            </a:pPr>
            <a:endParaRPr lang="en-US" dirty="0">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96597" y="5571068"/>
            <a:ext cx="609600" cy="609600"/>
          </a:xfrm>
          <a:prstGeom prst="rect">
            <a:avLst/>
          </a:prstGeom>
        </p:spPr>
      </p:pic>
    </p:spTree>
    <p:extLst>
      <p:ext uri="{BB962C8B-B14F-4D97-AF65-F5344CB8AC3E}">
        <p14:creationId xmlns:p14="http://schemas.microsoft.com/office/powerpoint/2010/main" val="2142790231"/>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3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Nazanin" panose="00000400000000000000" pitchFamily="2" charset="-78"/>
              </a:rPr>
              <a:t>گلستان سعدی</a:t>
            </a:r>
            <a:endParaRPr lang="en-US" sz="4000"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r"/>
            <a:r>
              <a:rPr lang="fa-IR" sz="2000" dirty="0" smtClean="0">
                <a:cs typeface="B Nazanin" panose="00000400000000000000" pitchFamily="2" charset="-78"/>
              </a:rPr>
              <a:t>مردم </a:t>
            </a:r>
            <a:r>
              <a:rPr lang="fa-IR" sz="2000" dirty="0">
                <a:cs typeface="B Nazanin" panose="00000400000000000000" pitchFamily="2" charset="-78"/>
              </a:rPr>
              <a:t>همه دانندکه در نامه ی سعدی</a:t>
            </a:r>
            <a:br>
              <a:rPr lang="fa-IR" sz="2000" dirty="0">
                <a:cs typeface="B Nazanin" panose="00000400000000000000" pitchFamily="2" charset="-78"/>
              </a:rPr>
            </a:br>
            <a:r>
              <a:rPr lang="fa-IR" sz="2000" dirty="0">
                <a:cs typeface="B Nazanin" panose="00000400000000000000" pitchFamily="2" charset="-78"/>
              </a:rPr>
              <a:t>مشکی است که در طبله ی عطار نباشد</a:t>
            </a:r>
          </a:p>
          <a:p>
            <a:pPr algn="r"/>
            <a:r>
              <a:rPr lang="fa-IR" sz="2000" dirty="0">
                <a:cs typeface="B Nazanin" panose="00000400000000000000" pitchFamily="2" charset="-78"/>
              </a:rPr>
              <a:t>گلستان کتابی است به نثر و شامل ۸ باب که به لحاظ نگارش بسیار روشن، روان و </a:t>
            </a:r>
            <a:r>
              <a:rPr lang="fa-IR" sz="2000" dirty="0" smtClean="0">
                <a:cs typeface="B Nazanin" panose="00000400000000000000" pitchFamily="2" charset="-78"/>
              </a:rPr>
              <a:t>بدون </a:t>
            </a:r>
            <a:r>
              <a:rPr lang="fa-IR" sz="2000" dirty="0">
                <a:cs typeface="B Nazanin" panose="00000400000000000000" pitchFamily="2" charset="-78"/>
              </a:rPr>
              <a:t>شک </a:t>
            </a:r>
            <a:r>
              <a:rPr lang="fa-IR" sz="2000" dirty="0" smtClean="0">
                <a:cs typeface="B Nazanin" panose="00000400000000000000" pitchFamily="2" charset="-78"/>
              </a:rPr>
              <a:t>بی </a:t>
            </a:r>
            <a:r>
              <a:rPr lang="fa-IR" sz="2000" dirty="0">
                <a:cs typeface="B Nazanin" panose="00000400000000000000" pitchFamily="2" charset="-78"/>
              </a:rPr>
              <a:t>مانند است. چنانچه گفته اند: « سال ۶۵۶ سر فصل جدیدی است که تاریخ ادبی ایران، زیرا نگارش گلستان حادثه ای است که دو نظیر بیشتر </a:t>
            </a:r>
            <a:r>
              <a:rPr lang="fa-IR" sz="2000" dirty="0" smtClean="0">
                <a:cs typeface="B Nazanin" panose="00000400000000000000" pitchFamily="2" charset="-78"/>
              </a:rPr>
              <a:t>ندارد</a:t>
            </a:r>
            <a:r>
              <a:rPr lang="fa-IR" sz="2000" dirty="0">
                <a:solidFill>
                  <a:schemeClr val="tx1"/>
                </a:solidFill>
                <a:cs typeface="B Nazanin" panose="00000400000000000000" pitchFamily="2" charset="-78"/>
              </a:rPr>
              <a:t>:</a:t>
            </a:r>
            <a:r>
              <a:rPr lang="fa-IR" sz="2000" dirty="0" smtClean="0">
                <a:solidFill>
                  <a:srgbClr val="FF0000"/>
                </a:solidFill>
                <a:cs typeface="B Nazanin" panose="00000400000000000000" pitchFamily="2" charset="-78"/>
              </a:rPr>
              <a:t> شاهنامه و </a:t>
            </a:r>
            <a:r>
              <a:rPr lang="fa-IR" sz="2000" dirty="0">
                <a:solidFill>
                  <a:srgbClr val="FF0000"/>
                </a:solidFill>
                <a:cs typeface="B Nazanin" panose="00000400000000000000" pitchFamily="2" charset="-78"/>
              </a:rPr>
              <a:t>مثنوی</a:t>
            </a:r>
            <a:r>
              <a:rPr lang="fa-IR" sz="2000" dirty="0" smtClean="0">
                <a:cs typeface="B Nazanin" panose="00000400000000000000" pitchFamily="2" charset="-78"/>
              </a:rPr>
              <a:t>….»</a:t>
            </a:r>
          </a:p>
          <a:p>
            <a:pPr marL="0" indent="0" algn="r">
              <a:buNone/>
            </a:pPr>
            <a:r>
              <a:rPr lang="fa-IR" sz="2000" b="1" dirty="0" smtClean="0"/>
              <a:t>گلستان </a:t>
            </a:r>
            <a:r>
              <a:rPr lang="fa-IR" sz="2000" b="1" dirty="0"/>
              <a:t>در مجموع در ۸ باب و در موضوعات مختلف می باشد که به ترتیب </a:t>
            </a:r>
            <a:r>
              <a:rPr lang="fa-IR" sz="2000" b="1" dirty="0" smtClean="0"/>
              <a:t>عبارتند از</a:t>
            </a:r>
          </a:p>
          <a:p>
            <a:pPr marL="0" indent="0" algn="r">
              <a:buNone/>
            </a:pPr>
            <a:r>
              <a:rPr lang="fa-IR" sz="2000" b="1" dirty="0" smtClean="0"/>
              <a:t> </a:t>
            </a:r>
            <a:r>
              <a:rPr lang="fa-IR" sz="2000" dirty="0" smtClean="0">
                <a:cs typeface="B Nazanin" panose="00000400000000000000" pitchFamily="2" charset="-78"/>
              </a:rPr>
              <a:t>باب اول:در سیرت پادشاهان ، باب دوم: در اخلاق درویشان،باب سوم:در فضیلت قناعت،باب چهارم:درفواید خاموشی،باب پنجم:عشق وجوانی،باب ششم:ضعف و پیری،باب هفتم:تأثیرتربیت،باب هشتم:آداب صحبت</a:t>
            </a:r>
            <a:endParaRPr lang="fa-IR" sz="2000" dirty="0">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3467" y="5537201"/>
            <a:ext cx="609600" cy="609600"/>
          </a:xfrm>
          <a:prstGeom prst="rect">
            <a:avLst/>
          </a:prstGeom>
        </p:spPr>
      </p:pic>
    </p:spTree>
    <p:extLst>
      <p:ext uri="{BB962C8B-B14F-4D97-AF65-F5344CB8AC3E}">
        <p14:creationId xmlns:p14="http://schemas.microsoft.com/office/powerpoint/2010/main" val="2614724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3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Nazanin" panose="00000400000000000000" pitchFamily="2" charset="-78"/>
              </a:rPr>
              <a:t>معنای ده بیت اول بوستان در ستایش خدا</a:t>
            </a:r>
            <a:endParaRPr lang="en-US" sz="4000" dirty="0">
              <a:cs typeface="B Nazanin" panose="00000400000000000000" pitchFamily="2" charset="-78"/>
            </a:endParaRPr>
          </a:p>
        </p:txBody>
      </p:sp>
      <p:sp>
        <p:nvSpPr>
          <p:cNvPr id="3" name="Content Placeholder 2"/>
          <p:cNvSpPr>
            <a:spLocks noGrp="1"/>
          </p:cNvSpPr>
          <p:nvPr>
            <p:ph idx="1"/>
          </p:nvPr>
        </p:nvSpPr>
        <p:spPr>
          <a:xfrm>
            <a:off x="1295401" y="2556932"/>
            <a:ext cx="9601196" cy="3516490"/>
          </a:xfrm>
        </p:spPr>
        <p:txBody>
          <a:bodyPr>
            <a:normAutofit/>
          </a:bodyPr>
          <a:lstStyle/>
          <a:p>
            <a:r>
              <a:rPr lang="fa-IR" sz="2000" b="1" dirty="0" smtClean="0">
                <a:cs typeface="B Nazanin" panose="00000400000000000000" pitchFamily="2" charset="-78"/>
              </a:rPr>
              <a:t>بیت اول: به نام خدایی که جان آفرید       سخن گفتن اندر زبان آفرید                                                          </a:t>
            </a:r>
            <a:endParaRPr lang="fa-IR" b="1" dirty="0" smtClean="0"/>
          </a:p>
          <a:p>
            <a:r>
              <a:rPr lang="fa-IR" dirty="0" smtClean="0">
                <a:solidFill>
                  <a:srgbClr val="FF0000"/>
                </a:solidFill>
              </a:rPr>
              <a:t> </a:t>
            </a:r>
            <a:r>
              <a:rPr lang="fa-IR" dirty="0" smtClean="0">
                <a:solidFill>
                  <a:srgbClr val="FF0000"/>
                </a:solidFill>
                <a:cs typeface="B Nazanin" panose="00000400000000000000" pitchFamily="2" charset="-78"/>
              </a:rPr>
              <a:t> معنا: </a:t>
            </a:r>
            <a:r>
              <a:rPr lang="fa-IR" sz="2000" dirty="0" smtClean="0">
                <a:cs typeface="B Nazanin" panose="00000400000000000000" pitchFamily="2" charset="-78"/>
              </a:rPr>
              <a:t>به نام خداوندی که روح وروان رابرای انسان خلق کردونعمت سخن گفتن رانصیب انسان ها کرد.                  </a:t>
            </a:r>
          </a:p>
          <a:p>
            <a:r>
              <a:rPr lang="fa-IR" sz="2000" b="1" dirty="0" smtClean="0"/>
              <a:t>بیت دوم: </a:t>
            </a:r>
            <a:r>
              <a:rPr lang="fa-IR" sz="2000" b="1" dirty="0" smtClean="0">
                <a:cs typeface="B Nazanin" panose="00000400000000000000" pitchFamily="2" charset="-78"/>
              </a:rPr>
              <a:t>خداوند بخشنده دست گیر     کریم خطا بخش پوزش پذیر                                                              </a:t>
            </a:r>
          </a:p>
          <a:p>
            <a:r>
              <a:rPr lang="fa-IR" sz="2000" dirty="0" smtClean="0">
                <a:solidFill>
                  <a:srgbClr val="FF0000"/>
                </a:solidFill>
              </a:rPr>
              <a:t>  معنا:  </a:t>
            </a:r>
            <a:r>
              <a:rPr lang="fa-IR" sz="2000" dirty="0" smtClean="0">
                <a:cs typeface="B Nazanin" panose="00000400000000000000" pitchFamily="2" charset="-78"/>
              </a:rPr>
              <a:t>خداوند بخشنده </a:t>
            </a:r>
            <a:r>
              <a:rPr lang="fa-IR" sz="2000" dirty="0">
                <a:cs typeface="B Nazanin" panose="00000400000000000000" pitchFamily="2" charset="-78"/>
              </a:rPr>
              <a:t>ای که یاور وپشتیبان ماست.خدایی که بخشنده است وخطاها واشتباهات مارا می بخشد </a:t>
            </a:r>
            <a:r>
              <a:rPr lang="fa-IR" sz="2000" dirty="0" smtClean="0">
                <a:cs typeface="B Nazanin" panose="00000400000000000000" pitchFamily="2" charset="-78"/>
              </a:rPr>
              <a:t>وعفو</a:t>
            </a:r>
          </a:p>
          <a:p>
            <a:pPr algn="r"/>
            <a:r>
              <a:rPr lang="fa-IR" sz="2000" dirty="0" smtClean="0">
                <a:cs typeface="B Nazanin" panose="00000400000000000000" pitchFamily="2" charset="-78"/>
              </a:rPr>
              <a:t>ما را می پذیرد.                                                                                                                                  </a:t>
            </a:r>
            <a:r>
              <a:rPr lang="fa-IR" sz="2000" b="1" dirty="0" smtClean="0"/>
              <a:t>بیت سوم: </a:t>
            </a:r>
            <a:r>
              <a:rPr lang="fa-IR" sz="2000" b="1" dirty="0" smtClean="0">
                <a:cs typeface="B Nazanin" panose="00000400000000000000" pitchFamily="2" charset="-78"/>
              </a:rPr>
              <a:t>پرستار امرش همه چیز و کس        بنی آدم و مرغ و مور و مگس                                                                                 </a:t>
            </a:r>
            <a:r>
              <a:rPr lang="fa-IR" sz="2000" dirty="0" smtClean="0">
                <a:solidFill>
                  <a:srgbClr val="FF0000"/>
                </a:solidFill>
              </a:rPr>
              <a:t>معنا</a:t>
            </a:r>
            <a:r>
              <a:rPr lang="fa-IR" sz="2000" dirty="0">
                <a:solidFill>
                  <a:srgbClr val="FF0000"/>
                </a:solidFill>
              </a:rPr>
              <a:t>:  </a:t>
            </a:r>
            <a:r>
              <a:rPr lang="fa-IR" sz="2000" dirty="0">
                <a:cs typeface="B Nazanin" panose="00000400000000000000" pitchFamily="2" charset="-78"/>
              </a:rPr>
              <a:t>خداوندی که هرچیزی دراین جهان از انسان که اشرف مخلوقات است تا مرغ ومور ومگس،همه وهمه امر الهی اورا اطاعت می کنند وبه فرمان او </a:t>
            </a:r>
            <a:r>
              <a:rPr lang="fa-IR" sz="2000" dirty="0" smtClean="0">
                <a:cs typeface="B Nazanin" panose="00000400000000000000" pitchFamily="2" charset="-78"/>
              </a:rPr>
              <a:t>هستند.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96597" y="5585178"/>
            <a:ext cx="609600" cy="609600"/>
          </a:xfrm>
          <a:prstGeom prst="rect">
            <a:avLst/>
          </a:prstGeom>
        </p:spPr>
      </p:pic>
    </p:spTree>
    <p:extLst>
      <p:ext uri="{BB962C8B-B14F-4D97-AF65-F5344CB8AC3E}">
        <p14:creationId xmlns:p14="http://schemas.microsoft.com/office/powerpoint/2010/main" val="4076783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6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algn="r"/>
            <a:r>
              <a:rPr lang="fa-IR" sz="2200" b="1" dirty="0" smtClean="0">
                <a:cs typeface="B Nazanin" panose="00000400000000000000" pitchFamily="2" charset="-78"/>
              </a:rPr>
              <a:t>بیت چهارم:یکی </a:t>
            </a:r>
            <a:r>
              <a:rPr lang="fa-IR" sz="2200" b="1" dirty="0">
                <a:cs typeface="B Nazanin" panose="00000400000000000000" pitchFamily="2" charset="-78"/>
              </a:rPr>
              <a:t>را به سر برنهد تاج بخت  </a:t>
            </a:r>
            <a:r>
              <a:rPr lang="fa-IR" sz="2200" b="1" dirty="0" smtClean="0">
                <a:cs typeface="B Nazanin" panose="00000400000000000000" pitchFamily="2" charset="-78"/>
              </a:rPr>
              <a:t>                یکی </a:t>
            </a:r>
            <a:r>
              <a:rPr lang="fa-IR" sz="2200" b="1" dirty="0">
                <a:cs typeface="B Nazanin" panose="00000400000000000000" pitchFamily="2" charset="-78"/>
              </a:rPr>
              <a:t>را به خاک اندر آرد </a:t>
            </a:r>
            <a:r>
              <a:rPr lang="fa-IR" sz="2200" b="1" dirty="0" smtClean="0">
                <a:cs typeface="B Nazanin" panose="00000400000000000000" pitchFamily="2" charset="-78"/>
              </a:rPr>
              <a:t>زتخت   </a:t>
            </a:r>
            <a:r>
              <a:rPr lang="fa-IR" b="1" dirty="0" smtClean="0"/>
              <a:t>                 </a:t>
            </a:r>
            <a:r>
              <a:rPr lang="fa-IR" dirty="0" smtClean="0"/>
              <a:t>                            </a:t>
            </a:r>
            <a:r>
              <a:rPr lang="fa-IR" sz="2200" dirty="0" smtClean="0">
                <a:solidFill>
                  <a:srgbClr val="FF0000"/>
                </a:solidFill>
                <a:cs typeface="B Nazanin" panose="00000400000000000000" pitchFamily="2" charset="-78"/>
              </a:rPr>
              <a:t>معنا:   </a:t>
            </a:r>
            <a:r>
              <a:rPr lang="fa-IR" sz="2200" dirty="0" smtClean="0">
                <a:cs typeface="B Nazanin" panose="00000400000000000000" pitchFamily="2" charset="-78"/>
              </a:rPr>
              <a:t>یکی </a:t>
            </a:r>
            <a:r>
              <a:rPr lang="fa-IR" sz="2200" dirty="0">
                <a:cs typeface="B Nazanin" panose="00000400000000000000" pitchFamily="2" charset="-78"/>
              </a:rPr>
              <a:t>را خوش بختی </a:t>
            </a:r>
            <a:r>
              <a:rPr lang="fa-IR" sz="2200" dirty="0" smtClean="0">
                <a:cs typeface="B Nazanin" panose="00000400000000000000" pitchFamily="2" charset="-78"/>
              </a:rPr>
              <a:t>می دهد </a:t>
            </a:r>
            <a:r>
              <a:rPr lang="fa-IR" sz="2200" dirty="0">
                <a:cs typeface="B Nazanin" panose="00000400000000000000" pitchFamily="2" charset="-78"/>
              </a:rPr>
              <a:t>و دیگری را از خوشبختی کنار گذارد</a:t>
            </a:r>
            <a:r>
              <a:rPr lang="fa-IR" dirty="0"/>
              <a:t/>
            </a:r>
            <a:br>
              <a:rPr lang="fa-IR" dirty="0"/>
            </a:br>
            <a:endParaRPr lang="fa-IR" dirty="0"/>
          </a:p>
          <a:p>
            <a:pPr algn="r"/>
            <a:r>
              <a:rPr lang="fa-IR" sz="2200" b="1" dirty="0" smtClean="0">
                <a:cs typeface="B Nazanin" panose="00000400000000000000" pitchFamily="2" charset="-78"/>
              </a:rPr>
              <a:t>بیت پنجم:گلستان </a:t>
            </a:r>
            <a:r>
              <a:rPr lang="fa-IR" sz="2200" b="1" dirty="0">
                <a:cs typeface="B Nazanin" panose="00000400000000000000" pitchFamily="2" charset="-78"/>
              </a:rPr>
              <a:t>کند آتشی برخلیل </a:t>
            </a:r>
            <a:r>
              <a:rPr lang="fa-IR" sz="2200" b="1" dirty="0" smtClean="0">
                <a:cs typeface="B Nazanin" panose="00000400000000000000" pitchFamily="2" charset="-78"/>
              </a:rPr>
              <a:t>                گروهی </a:t>
            </a:r>
            <a:r>
              <a:rPr lang="fa-IR" sz="2200" b="1" dirty="0">
                <a:cs typeface="B Nazanin" panose="00000400000000000000" pitchFamily="2" charset="-78"/>
              </a:rPr>
              <a:t>برآتش برد زآب نیل</a:t>
            </a:r>
            <a:endParaRPr lang="fa-IR" sz="2200" dirty="0">
              <a:cs typeface="B Nazanin" panose="00000400000000000000" pitchFamily="2" charset="-78"/>
            </a:endParaRPr>
          </a:p>
          <a:p>
            <a:pPr algn="r"/>
            <a:r>
              <a:rPr lang="fa-IR" sz="2200" dirty="0" smtClean="0">
                <a:solidFill>
                  <a:srgbClr val="FF0000"/>
                </a:solidFill>
                <a:cs typeface="B Nazanin" panose="00000400000000000000" pitchFamily="2" charset="-78"/>
              </a:rPr>
              <a:t>معنا :</a:t>
            </a:r>
            <a:r>
              <a:rPr lang="fa-IR" sz="2200" dirty="0" smtClean="0">
                <a:cs typeface="B Nazanin" panose="00000400000000000000" pitchFamily="2" charset="-78"/>
              </a:rPr>
              <a:t>آتش </a:t>
            </a:r>
            <a:r>
              <a:rPr lang="fa-IR" sz="2200" dirty="0">
                <a:cs typeface="B Nazanin" panose="00000400000000000000" pitchFamily="2" charset="-78"/>
              </a:rPr>
              <a:t>را برای </a:t>
            </a:r>
            <a:r>
              <a:rPr lang="fa-IR" sz="2200" dirty="0" smtClean="0">
                <a:cs typeface="B Nazanin" panose="00000400000000000000" pitchFamily="2" charset="-78"/>
              </a:rPr>
              <a:t>حضرت ابراهیم </a:t>
            </a:r>
            <a:r>
              <a:rPr lang="fa-IR" sz="2200" dirty="0">
                <a:cs typeface="B Nazanin" panose="00000400000000000000" pitchFamily="2" charset="-78"/>
              </a:rPr>
              <a:t>{ع} تبدیل به گلستان کرد و کسانی را هم در زیر آب نیل فرو برد</a:t>
            </a:r>
            <a:br>
              <a:rPr lang="fa-IR" sz="2200" dirty="0">
                <a:cs typeface="B Nazanin" panose="00000400000000000000" pitchFamily="2" charset="-78"/>
              </a:rPr>
            </a:br>
            <a:endParaRPr lang="fa-IR" sz="2200" dirty="0">
              <a:cs typeface="B Nazanin" panose="00000400000000000000" pitchFamily="2" charset="-78"/>
            </a:endParaRPr>
          </a:p>
          <a:p>
            <a:pPr algn="r"/>
            <a:r>
              <a:rPr lang="fa-IR" sz="2200" b="1" dirty="0" smtClean="0">
                <a:cs typeface="B Nazanin" panose="00000400000000000000" pitchFamily="2" charset="-78"/>
              </a:rPr>
              <a:t>بیت ششم:به </a:t>
            </a:r>
            <a:r>
              <a:rPr lang="fa-IR" sz="2200" b="1" dirty="0">
                <a:cs typeface="B Nazanin" panose="00000400000000000000" pitchFamily="2" charset="-78"/>
              </a:rPr>
              <a:t>درگاه لطف و بزرگیش بر </a:t>
            </a:r>
            <a:r>
              <a:rPr lang="fa-IR" sz="2200" b="1" dirty="0" smtClean="0">
                <a:cs typeface="B Nazanin" panose="00000400000000000000" pitchFamily="2" charset="-78"/>
              </a:rPr>
              <a:t>               بزرگان </a:t>
            </a:r>
            <a:r>
              <a:rPr lang="fa-IR" sz="2200" b="1" dirty="0">
                <a:cs typeface="B Nazanin" panose="00000400000000000000" pitchFamily="2" charset="-78"/>
              </a:rPr>
              <a:t>نهاده بزرگی ز سر</a:t>
            </a:r>
            <a:endParaRPr lang="fa-IR" sz="2200" dirty="0">
              <a:cs typeface="B Nazanin" panose="00000400000000000000" pitchFamily="2" charset="-78"/>
            </a:endParaRPr>
          </a:p>
          <a:p>
            <a:r>
              <a:rPr lang="fa-IR" sz="2200" dirty="0" smtClean="0">
                <a:solidFill>
                  <a:srgbClr val="FF0000"/>
                </a:solidFill>
                <a:cs typeface="B Nazanin" panose="00000400000000000000" pitchFamily="2" charset="-78"/>
              </a:rPr>
              <a:t>معنا: </a:t>
            </a:r>
            <a:r>
              <a:rPr lang="fa-IR" sz="2200" dirty="0" smtClean="0">
                <a:cs typeface="B Nazanin" panose="00000400000000000000" pitchFamily="2" charset="-78"/>
              </a:rPr>
              <a:t>درنزد او تمام بزرگان،کوچک و ناتوان هستند                                                                         </a:t>
            </a:r>
            <a:endParaRPr lang="en-US" sz="2200" dirty="0">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96597" y="5537201"/>
            <a:ext cx="609600" cy="609600"/>
          </a:xfrm>
          <a:prstGeom prst="rect">
            <a:avLst/>
          </a:prstGeom>
        </p:spPr>
      </p:pic>
    </p:spTree>
    <p:extLst>
      <p:ext uri="{BB962C8B-B14F-4D97-AF65-F5344CB8AC3E}">
        <p14:creationId xmlns:p14="http://schemas.microsoft.com/office/powerpoint/2010/main" val="881900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3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295402" y="2466620"/>
            <a:ext cx="9649172" cy="3651957"/>
          </a:xfrm>
        </p:spPr>
        <p:txBody>
          <a:bodyPr>
            <a:normAutofit fontScale="40000" lnSpcReduction="20000"/>
          </a:bodyPr>
          <a:lstStyle/>
          <a:p>
            <a:pPr algn="r"/>
            <a:r>
              <a:rPr lang="fa-IR" sz="5000" b="1" dirty="0" smtClean="0">
                <a:cs typeface="B Nazanin" panose="00000400000000000000" pitchFamily="2" charset="-78"/>
              </a:rPr>
              <a:t>بیت هفتم : جهان </a:t>
            </a:r>
            <a:r>
              <a:rPr lang="fa-IR" sz="5000" b="1" dirty="0">
                <a:cs typeface="B Nazanin" panose="00000400000000000000" pitchFamily="2" charset="-78"/>
              </a:rPr>
              <a:t>متفق بر الهیتش  </a:t>
            </a:r>
            <a:r>
              <a:rPr lang="fa-IR" sz="5000" b="1" dirty="0" smtClean="0">
                <a:cs typeface="B Nazanin" panose="00000400000000000000" pitchFamily="2" charset="-78"/>
              </a:rPr>
              <a:t>                  فرومانده </a:t>
            </a:r>
            <a:r>
              <a:rPr lang="fa-IR" sz="5000" b="1" dirty="0">
                <a:cs typeface="B Nazanin" panose="00000400000000000000" pitchFamily="2" charset="-78"/>
              </a:rPr>
              <a:t>از کنه ماهیتش</a:t>
            </a:r>
            <a:endParaRPr lang="fa-IR" sz="5000" dirty="0">
              <a:cs typeface="B Nazanin" panose="00000400000000000000" pitchFamily="2" charset="-78"/>
            </a:endParaRPr>
          </a:p>
          <a:p>
            <a:pPr algn="r"/>
            <a:r>
              <a:rPr lang="fa-IR" sz="5000" dirty="0" smtClean="0">
                <a:solidFill>
                  <a:srgbClr val="FF0000"/>
                </a:solidFill>
                <a:cs typeface="B Nazanin" panose="00000400000000000000" pitchFamily="2" charset="-78"/>
              </a:rPr>
              <a:t>معنا: </a:t>
            </a:r>
            <a:r>
              <a:rPr lang="fa-IR" sz="5000" dirty="0" smtClean="0">
                <a:solidFill>
                  <a:schemeClr val="tx1"/>
                </a:solidFill>
                <a:cs typeface="B Nazanin" panose="00000400000000000000" pitchFamily="2" charset="-78"/>
              </a:rPr>
              <a:t>جهانیان در اقرار به خداوندی او هم فکر و همراه هستند اما از شناخت حقیقت ذات او ناتوانند</a:t>
            </a:r>
            <a:r>
              <a:rPr lang="fa-IR" sz="4200" dirty="0" smtClean="0">
                <a:solidFill>
                  <a:schemeClr val="tx1"/>
                </a:solidFill>
                <a:cs typeface="B Nazanin" panose="00000400000000000000" pitchFamily="2" charset="-78"/>
              </a:rPr>
              <a:t>. </a:t>
            </a:r>
          </a:p>
          <a:p>
            <a:pPr algn="r"/>
            <a:r>
              <a:rPr lang="fa-IR" sz="5000" b="1" dirty="0" smtClean="0">
                <a:cs typeface="B Nazanin" panose="00000400000000000000" pitchFamily="2" charset="-78"/>
              </a:rPr>
              <a:t>بشر ماورای جلالش نیافت </a:t>
            </a:r>
            <a:r>
              <a:rPr lang="en-US" sz="5000" b="1" dirty="0" smtClean="0">
                <a:cs typeface="B Nazanin" panose="00000400000000000000" pitchFamily="2" charset="-78"/>
              </a:rPr>
              <a:t>                      </a:t>
            </a:r>
            <a:r>
              <a:rPr lang="fa-IR" sz="5000" b="1" dirty="0" smtClean="0">
                <a:cs typeface="B Nazanin" panose="00000400000000000000" pitchFamily="2" charset="-78"/>
              </a:rPr>
              <a:t>بیت هشتم: بصر منتهای جمالش نیافت</a:t>
            </a:r>
            <a:endParaRPr lang="fa-IR" sz="5000" dirty="0" smtClean="0">
              <a:cs typeface="B Nazanin" panose="00000400000000000000" pitchFamily="2" charset="-78"/>
            </a:endParaRPr>
          </a:p>
          <a:p>
            <a:pPr algn="r"/>
            <a:r>
              <a:rPr lang="fa-IR" sz="5000" dirty="0" smtClean="0">
                <a:cs typeface="B Nazanin" panose="00000400000000000000" pitchFamily="2" charset="-78"/>
              </a:rPr>
              <a:t> </a:t>
            </a:r>
            <a:r>
              <a:rPr lang="fa-IR" sz="5000" dirty="0" smtClean="0">
                <a:solidFill>
                  <a:srgbClr val="FF0000"/>
                </a:solidFill>
                <a:cs typeface="B Nazanin" panose="00000400000000000000" pitchFamily="2" charset="-78"/>
              </a:rPr>
              <a:t>معنا: </a:t>
            </a:r>
            <a:r>
              <a:rPr lang="fa-IR" sz="5000" dirty="0" smtClean="0">
                <a:cs typeface="B Nazanin" panose="00000400000000000000" pitchFamily="2" charset="-78"/>
              </a:rPr>
              <a:t>انسان مانند  او  کسی را پیدا نمی کند و چشم ها از نهایت زیبایی او ناتوانند.</a:t>
            </a:r>
            <a:r>
              <a:rPr lang="fa-IR" sz="4200" dirty="0" smtClean="0">
                <a:cs typeface="B Nazanin" panose="00000400000000000000" pitchFamily="2" charset="-78"/>
              </a:rPr>
              <a:t> </a:t>
            </a:r>
            <a:endParaRPr lang="fa-IR" sz="4200" dirty="0">
              <a:cs typeface="B Nazanin" panose="00000400000000000000" pitchFamily="2" charset="-78"/>
            </a:endParaRPr>
          </a:p>
          <a:p>
            <a:pPr algn="r"/>
            <a:r>
              <a:rPr lang="fa-IR" sz="4200" b="1" dirty="0" smtClean="0">
                <a:cs typeface="B Nazanin" panose="00000400000000000000" pitchFamily="2" charset="-78"/>
              </a:rPr>
              <a:t>     </a:t>
            </a:r>
            <a:r>
              <a:rPr lang="fa-IR" sz="5000" b="1" dirty="0" smtClean="0">
                <a:cs typeface="B Nazanin" panose="00000400000000000000" pitchFamily="2" charset="-78"/>
              </a:rPr>
              <a:t>بیت نهم :  تأمل </a:t>
            </a:r>
            <a:r>
              <a:rPr lang="fa-IR" sz="5000" b="1" dirty="0">
                <a:cs typeface="B Nazanin" panose="00000400000000000000" pitchFamily="2" charset="-78"/>
              </a:rPr>
              <a:t>در آیینه دل کنی </a:t>
            </a:r>
            <a:r>
              <a:rPr lang="fa-IR" sz="5000" b="1" dirty="0" smtClean="0">
                <a:cs typeface="B Nazanin" panose="00000400000000000000" pitchFamily="2" charset="-78"/>
              </a:rPr>
              <a:t>           صفایی </a:t>
            </a:r>
            <a:r>
              <a:rPr lang="fa-IR" sz="5000" b="1" dirty="0">
                <a:cs typeface="B Nazanin" panose="00000400000000000000" pitchFamily="2" charset="-78"/>
              </a:rPr>
              <a:t>به تدریج حاصل کنی</a:t>
            </a:r>
            <a:endParaRPr lang="fa-IR" sz="5000" dirty="0">
              <a:cs typeface="B Nazanin" panose="00000400000000000000" pitchFamily="2" charset="-78"/>
            </a:endParaRPr>
          </a:p>
          <a:p>
            <a:pPr algn="r"/>
            <a:r>
              <a:rPr lang="fa-IR" sz="5000" dirty="0" smtClean="0">
                <a:solidFill>
                  <a:srgbClr val="FF0000"/>
                </a:solidFill>
                <a:cs typeface="B Nazanin" panose="00000400000000000000" pitchFamily="2" charset="-78"/>
              </a:rPr>
              <a:t>معنا: </a:t>
            </a:r>
            <a:r>
              <a:rPr lang="fa-IR" sz="5000" dirty="0" smtClean="0">
                <a:cs typeface="B Nazanin" panose="00000400000000000000" pitchFamily="2" charset="-78"/>
              </a:rPr>
              <a:t>اگر به </a:t>
            </a:r>
            <a:r>
              <a:rPr lang="fa-IR" sz="5000" dirty="0">
                <a:cs typeface="B Nazanin" panose="00000400000000000000" pitchFamily="2" charset="-78"/>
              </a:rPr>
              <a:t>خودت فکر کنی و خودت را </a:t>
            </a:r>
            <a:r>
              <a:rPr lang="fa-IR" sz="5000" dirty="0" smtClean="0">
                <a:cs typeface="B Nazanin" panose="00000400000000000000" pitchFamily="2" charset="-78"/>
              </a:rPr>
              <a:t>خوب </a:t>
            </a:r>
            <a:r>
              <a:rPr lang="fa-IR" sz="5000" dirty="0">
                <a:cs typeface="B Nazanin" panose="00000400000000000000" pitchFamily="2" charset="-78"/>
              </a:rPr>
              <a:t>بشناسی و در ویژگی های خود </a:t>
            </a:r>
            <a:r>
              <a:rPr lang="fa-IR" sz="5000" dirty="0" smtClean="0">
                <a:cs typeface="B Nazanin" panose="00000400000000000000" pitchFamily="2" charset="-78"/>
              </a:rPr>
              <a:t>بیندیشی امید است </a:t>
            </a:r>
            <a:r>
              <a:rPr lang="fa-IR" sz="5000" dirty="0">
                <a:cs typeface="B Nazanin" panose="00000400000000000000" pitchFamily="2" charset="-78"/>
              </a:rPr>
              <a:t>کم کم </a:t>
            </a:r>
            <a:r>
              <a:rPr lang="fa-IR" sz="5000" dirty="0" smtClean="0">
                <a:cs typeface="B Nazanin" panose="00000400000000000000" pitchFamily="2" charset="-78"/>
              </a:rPr>
              <a:t>می توانی </a:t>
            </a:r>
            <a:r>
              <a:rPr lang="fa-IR" sz="5000" dirty="0">
                <a:cs typeface="B Nazanin" panose="00000400000000000000" pitchFamily="2" charset="-78"/>
              </a:rPr>
              <a:t>وجودت را با صفا </a:t>
            </a:r>
            <a:r>
              <a:rPr lang="fa-IR" sz="5000" dirty="0" smtClean="0">
                <a:cs typeface="B Nazanin" panose="00000400000000000000" pitchFamily="2" charset="-78"/>
              </a:rPr>
              <a:t>کنی، زیرا خودشناسی، مقدمه خداشناسی است.</a:t>
            </a:r>
            <a:r>
              <a:rPr lang="fa-IR" sz="4200" dirty="0">
                <a:cs typeface="B Nazanin" panose="00000400000000000000" pitchFamily="2" charset="-78"/>
              </a:rPr>
              <a:t/>
            </a:r>
            <a:br>
              <a:rPr lang="fa-IR" sz="4200" dirty="0">
                <a:cs typeface="B Nazanin" panose="00000400000000000000" pitchFamily="2" charset="-78"/>
              </a:rPr>
            </a:br>
            <a:r>
              <a:rPr lang="fa-IR" sz="4200" dirty="0">
                <a:cs typeface="B Nazanin" panose="00000400000000000000" pitchFamily="2" charset="-78"/>
              </a:rPr>
              <a:t/>
            </a:r>
            <a:br>
              <a:rPr lang="fa-IR" sz="4200" dirty="0">
                <a:cs typeface="B Nazanin" panose="00000400000000000000" pitchFamily="2" charset="-78"/>
              </a:rPr>
            </a:br>
            <a:r>
              <a:rPr lang="fa-IR" sz="5000" b="1" dirty="0" smtClean="0">
                <a:cs typeface="B Nazanin" panose="00000400000000000000" pitchFamily="2" charset="-78"/>
              </a:rPr>
              <a:t>بیت دهم : محال است سعدی که راه صفا                        توان رفت جز بر پی مصطفی</a:t>
            </a:r>
          </a:p>
          <a:p>
            <a:pPr algn="r"/>
            <a:r>
              <a:rPr lang="fa-IR" sz="5000" dirty="0" smtClean="0">
                <a:solidFill>
                  <a:srgbClr val="FF0000"/>
                </a:solidFill>
                <a:cs typeface="B Nazanin" panose="00000400000000000000" pitchFamily="2" charset="-78"/>
              </a:rPr>
              <a:t>معنا:</a:t>
            </a:r>
            <a:r>
              <a:rPr lang="fa-IR" sz="5000" dirty="0" smtClean="0">
                <a:cs typeface="B Nazanin" panose="00000400000000000000" pitchFamily="2" charset="-78"/>
              </a:rPr>
              <a:t>ای سعدی غیرممکن است که انسان راه راست و درست را بدون پیروی از دستورات حضرت محمد(ص)طی کند</a:t>
            </a:r>
            <a:endParaRPr lang="en-US" sz="50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4574" y="5593645"/>
            <a:ext cx="609600" cy="609600"/>
          </a:xfrm>
          <a:prstGeom prst="rect">
            <a:avLst/>
          </a:prstGeom>
        </p:spPr>
      </p:pic>
    </p:spTree>
    <p:extLst>
      <p:ext uri="{BB962C8B-B14F-4D97-AF65-F5344CB8AC3E}">
        <p14:creationId xmlns:p14="http://schemas.microsoft.com/office/powerpoint/2010/main" val="377070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2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186</TotalTime>
  <Words>287</Words>
  <Application>Microsoft Office PowerPoint</Application>
  <PresentationFormat>Widescreen</PresentationFormat>
  <Paragraphs>32</Paragraphs>
  <Slides>6</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_PDMS_Saleem_QuranFont</vt:lpstr>
      <vt:lpstr>Arial</vt:lpstr>
      <vt:lpstr>B Nazanin</vt:lpstr>
      <vt:lpstr>Garamond</vt:lpstr>
      <vt:lpstr>Times New Roman</vt:lpstr>
      <vt:lpstr>Organic</vt:lpstr>
      <vt:lpstr>بسم الله الرحمن الرحیم </vt:lpstr>
      <vt:lpstr>زندگی نامه سعدی</vt:lpstr>
      <vt:lpstr>گلستان سعدی</vt:lpstr>
      <vt:lpstr>معنای ده بیت اول بوستان در ستایش خدا</vt:lpstr>
      <vt:lpstr>PowerPoint Presentation</vt:lpstr>
      <vt:lpstr>PowerPoint Presentation</vt:lpstr>
    </vt:vector>
  </TitlesOfParts>
  <Company>MRT www.Win2Farsi.com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creator>safapour</dc:creator>
  <cp:lastModifiedBy>safapour</cp:lastModifiedBy>
  <cp:revision>25</cp:revision>
  <dcterms:created xsi:type="dcterms:W3CDTF">2020-03-27T15:13:08Z</dcterms:created>
  <dcterms:modified xsi:type="dcterms:W3CDTF">2020-03-28T10:50:03Z</dcterms:modified>
</cp:coreProperties>
</file>