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70" r:id="rId16"/>
    <p:sldId id="271"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9D55-D8CE-4E43-BDB5-FF21EA96E579}" type="datetimeFigureOut">
              <a:rPr lang="en-US" smtClean="0"/>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826C1-88D5-40F9-B651-9CD8F9DD00C5}" type="slidenum">
              <a:rPr lang="en-US" smtClean="0"/>
              <a:t>‹#›</a:t>
            </a:fld>
            <a:endParaRPr lang="en-US"/>
          </a:p>
        </p:txBody>
      </p:sp>
    </p:spTree>
    <p:extLst>
      <p:ext uri="{BB962C8B-B14F-4D97-AF65-F5344CB8AC3E}">
        <p14:creationId xmlns:p14="http://schemas.microsoft.com/office/powerpoint/2010/main" val="184255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826C1-88D5-40F9-B651-9CD8F9DD00C5}" type="slidenum">
              <a:rPr lang="en-US" smtClean="0"/>
              <a:t>1</a:t>
            </a:fld>
            <a:endParaRPr lang="en-US"/>
          </a:p>
        </p:txBody>
      </p:sp>
    </p:spTree>
    <p:extLst>
      <p:ext uri="{BB962C8B-B14F-4D97-AF65-F5344CB8AC3E}">
        <p14:creationId xmlns:p14="http://schemas.microsoft.com/office/powerpoint/2010/main" val="202845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93246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63D1F-77D2-417E-ADC8-11A57D94E43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238765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95453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250812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91534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63D1F-77D2-417E-ADC8-11A57D94E43B}"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16001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63D1F-77D2-417E-ADC8-11A57D94E43B}"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00932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09082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6781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67368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63D1F-77D2-417E-ADC8-11A57D94E43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67414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963D1F-77D2-417E-ADC8-11A57D94E43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358131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63D1F-77D2-417E-ADC8-11A57D94E43B}"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134559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963D1F-77D2-417E-ADC8-11A57D94E43B}"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17612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A963D1F-77D2-417E-ADC8-11A57D94E43B}"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24925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63D1F-77D2-417E-ADC8-11A57D94E43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295055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63D1F-77D2-417E-ADC8-11A57D94E43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AE84F0B-196F-4166-AF0E-2898356A2B94}" type="slidenum">
              <a:rPr lang="en-US" smtClean="0"/>
              <a:t>‹#›</a:t>
            </a:fld>
            <a:endParaRPr lang="en-US"/>
          </a:p>
        </p:txBody>
      </p:sp>
    </p:spTree>
    <p:extLst>
      <p:ext uri="{BB962C8B-B14F-4D97-AF65-F5344CB8AC3E}">
        <p14:creationId xmlns:p14="http://schemas.microsoft.com/office/powerpoint/2010/main" val="262237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A963D1F-77D2-417E-ADC8-11A57D94E43B}" type="datetimeFigureOut">
              <a:rPr lang="en-US" smtClean="0"/>
              <a:t>3/12/2020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AE84F0B-196F-4166-AF0E-2898356A2B94}" type="slidenum">
              <a:rPr lang="en-US" smtClean="0"/>
              <a:t>‹#›</a:t>
            </a:fld>
            <a:endParaRPr lang="en-US"/>
          </a:p>
        </p:txBody>
      </p:sp>
    </p:spTree>
    <p:extLst>
      <p:ext uri="{BB962C8B-B14F-4D97-AF65-F5344CB8AC3E}">
        <p14:creationId xmlns:p14="http://schemas.microsoft.com/office/powerpoint/2010/main" val="122910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09600"/>
            <a:ext cx="5917679" cy="2550877"/>
          </a:xfrm>
        </p:spPr>
        <p:txBody>
          <a:bodyPr/>
          <a:lstStyle/>
          <a:p>
            <a:r>
              <a:rPr lang="fa-IR" dirty="0" smtClean="0"/>
              <a:t>هنرو</a:t>
            </a:r>
            <a:r>
              <a:rPr lang="fa-IR" dirty="0" smtClean="0"/>
              <a:t> </a:t>
            </a:r>
            <a:r>
              <a:rPr lang="fa-IR" dirty="0" smtClean="0"/>
              <a:t>تمدن </a:t>
            </a:r>
            <a:endParaRPr lang="en-US" dirty="0"/>
          </a:p>
        </p:txBody>
      </p:sp>
      <p:sp>
        <p:nvSpPr>
          <p:cNvPr id="3" name="Subtitle 2"/>
          <p:cNvSpPr>
            <a:spLocks noGrp="1"/>
          </p:cNvSpPr>
          <p:nvPr>
            <p:ph type="subTitle" idx="1"/>
          </p:nvPr>
        </p:nvSpPr>
        <p:spPr>
          <a:xfrm>
            <a:off x="1219200" y="3962400"/>
            <a:ext cx="6705600" cy="1752600"/>
          </a:xfrm>
        </p:spPr>
        <p:txBody>
          <a:bodyPr/>
          <a:lstStyle/>
          <a:p>
            <a:r>
              <a:rPr lang="fa-IR" b="1" dirty="0" smtClean="0">
                <a:solidFill>
                  <a:schemeClr val="tx1"/>
                </a:solidFill>
              </a:rPr>
              <a:t>محرمات </a:t>
            </a:r>
            <a:r>
              <a:rPr lang="fa-IR" b="1" dirty="0" smtClean="0">
                <a:solidFill>
                  <a:schemeClr val="tx1"/>
                </a:solidFill>
              </a:rPr>
              <a:t>(خطوط راه راه</a:t>
            </a:r>
            <a:r>
              <a:rPr lang="fa-IR" b="1" dirty="0" smtClean="0">
                <a:solidFill>
                  <a:schemeClr val="tx1"/>
                </a:solidFill>
              </a:rPr>
              <a:t>)</a:t>
            </a:r>
          </a:p>
          <a:p>
            <a:r>
              <a:rPr lang="fa-IR" b="1" dirty="0" smtClean="0">
                <a:solidFill>
                  <a:schemeClr val="tx1"/>
                </a:solidFill>
              </a:rPr>
              <a:t>جلسه دوم                 </a:t>
            </a:r>
          </a:p>
          <a:p>
            <a:r>
              <a:rPr lang="fa-IR" b="1" dirty="0" smtClean="0">
                <a:solidFill>
                  <a:schemeClr val="tx1"/>
                </a:solidFill>
              </a:rPr>
              <a:t>مدرس:ریحانه طالبی    </a:t>
            </a:r>
            <a:endParaRPr lang="en-US" b="1" dirty="0">
              <a:solidFill>
                <a:schemeClr val="tx1"/>
              </a:solidFill>
            </a:endParaRPr>
          </a:p>
        </p:txBody>
      </p:sp>
    </p:spTree>
    <p:extLst>
      <p:ext uri="{BB962C8B-B14F-4D97-AF65-F5344CB8AC3E}">
        <p14:creationId xmlns:p14="http://schemas.microsoft.com/office/powerpoint/2010/main" val="3400861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042400" cy="5086350"/>
          </a:xfrm>
          <a:prstGeom prst="rect">
            <a:avLst/>
          </a:prstGeom>
        </p:spPr>
      </p:pic>
    </p:spTree>
    <p:extLst>
      <p:ext uri="{BB962C8B-B14F-4D97-AF65-F5344CB8AC3E}">
        <p14:creationId xmlns:p14="http://schemas.microsoft.com/office/powerpoint/2010/main" val="41863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27314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0" y="2133600"/>
            <a:ext cx="8733430" cy="4801314"/>
          </a:xfrm>
          <a:prstGeom prst="rect">
            <a:avLst/>
          </a:prstGeom>
        </p:spPr>
        <p:txBody>
          <a:bodyPr wrap="square">
            <a:spAutoFit/>
          </a:bodyPr>
          <a:lstStyle/>
          <a:p>
            <a:pPr algn="just" rtl="1"/>
            <a:r>
              <a:rPr lang="fa-IR" dirty="0" smtClean="0"/>
              <a:t>مناطق بافت</a:t>
            </a:r>
          </a:p>
          <a:p>
            <a:pPr algn="just" rtl="1"/>
            <a:r>
              <a:rPr lang="fa-IR" dirty="0" smtClean="0"/>
              <a:t>منطقه كردستان، فراهان و قفقاز و ایل قشقایي كه محرمات را در گروه های چند رنگ با نوارهای پهن مي بافند.در</a:t>
            </a:r>
          </a:p>
          <a:p>
            <a:pPr algn="just" rtl="1"/>
            <a:r>
              <a:rPr lang="fa-IR" dirty="0" smtClean="0"/>
              <a:t>تبریز و ایالت بهارلو و بولوردیها كه به صورت نوارهای باریک چسبيده به هم بافته مي شود در ایل بولوردیها آن را </a:t>
            </a:r>
          </a:p>
          <a:p>
            <a:pPr algn="just" rtl="1"/>
            <a:r>
              <a:rPr lang="fa-IR" dirty="0" smtClean="0"/>
              <a:t>به عنوان روزیني استفاده مي كنند.در منطقه ی درخش)بيرجند(نيز محرمات با نوارهای پهن بافته مي شود در آذربایجان</a:t>
            </a:r>
            <a:r>
              <a:rPr lang="en-US" dirty="0" smtClean="0"/>
              <a:t> </a:t>
            </a:r>
            <a:r>
              <a:rPr lang="fa-IR" dirty="0" smtClean="0"/>
              <a:t>شوروی محرمات با نوارهای باریک بافته مي شود و اخيرآ در قم نيز به پيروی از الگوهای قشقایي بافته مي شودفرش محرمات بیرجندهمانطوركه گفته شد، طرح محرمات در مناطق مختلفي بر فرش نقش شده است. از تبریز و اصفهان و كرمان و كاشان، تا ایالت و عشایر قشقایي و شاهسون. در بيرجند نيز طرح محرمات به عنوان یک طرح اصيل همواره مورد توجه توليدكنندگان فرش بوده است. در منطقه درخش بيرحند، فرش محرمات با ویژگي های محلي و متفاوت بافته مي شود. همچون تعدادی دیگر از طرح های این شهر، طرح محرمات نيز احتماال طرح تقليدی از سایر مناطق همچون </a:t>
            </a:r>
          </a:p>
          <a:p>
            <a:pPr algn="just" rtl="1"/>
            <a:r>
              <a:rPr lang="fa-IR" dirty="0" smtClean="0"/>
              <a:t>كرمان است. و ناگزیر سبک طرح محرمات منطقه درخش بيرحند، متاثر از سبک طراحي محرمات كرمان است. طرح محرمات درخش و به طور كل بيرجند، واگيره ای و شامل نوارهای عمودی است و فواصل نوارها با نقوش هندسي تزئين شده و در ضمن از شلوغي بيش از حد طرح مي كاهد. نقش اصلي طرح محرمات، بته جقه است كه همراه با نقوش ساده و تزئيني دیگر و همچنين گل های فرنگ، متن نوارها را پر ميکنند. گاهي اوقات برای جلوه بيشتر طرح، از بندهایي برای پيوستگي بيشتر نوارها استفاده مي شود.</a:t>
            </a:r>
          </a:p>
          <a:p>
            <a:pPr algn="just" rtl="1"/>
            <a:endParaRPr lang="fa-IR" dirty="0" smtClean="0"/>
          </a:p>
          <a:p>
            <a:pPr algn="just" rtl="1"/>
            <a:endParaRPr lang="fa-IR" dirty="0"/>
          </a:p>
        </p:txBody>
      </p:sp>
    </p:spTree>
    <p:extLst>
      <p:ext uri="{BB962C8B-B14F-4D97-AF65-F5344CB8AC3E}">
        <p14:creationId xmlns:p14="http://schemas.microsoft.com/office/powerpoint/2010/main" val="428269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735770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2600"/>
            <a:ext cx="8458200" cy="2585323"/>
          </a:xfrm>
          <a:prstGeom prst="rect">
            <a:avLst/>
          </a:prstGeom>
        </p:spPr>
        <p:txBody>
          <a:bodyPr wrap="square">
            <a:spAutoFit/>
          </a:bodyPr>
          <a:lstStyle/>
          <a:p>
            <a:pPr algn="r"/>
            <a:r>
              <a:rPr lang="fa-IR" dirty="0" smtClean="0"/>
              <a:t>حاشيه در فرش محرمات بيرجند نيز از متن فرش تبعيت مي كند و متشکل از نقوش هندسي، بته جقه و گل های </a:t>
            </a:r>
          </a:p>
          <a:p>
            <a:pPr algn="r"/>
            <a:r>
              <a:rPr lang="fa-IR" dirty="0" smtClean="0"/>
              <a:t>فرنگ است. اما نقوش حاشيه به گونه است كه متمایز از طرح متن فرش باشد تا تمایز متن و حاشيه تامين گردد. </a:t>
            </a:r>
          </a:p>
          <a:p>
            <a:pPr algn="r"/>
            <a:r>
              <a:rPr lang="fa-IR" dirty="0" smtClean="0"/>
              <a:t>معموال حاشيه ها باریک تر و ساده تر از نوارای متن مركزی فرش هستند.</a:t>
            </a:r>
          </a:p>
          <a:p>
            <a:pPr algn="r"/>
            <a:r>
              <a:rPr lang="fa-IR" dirty="0" smtClean="0"/>
              <a:t>رنگ در فرش محرمات بيرجند، متشکل از رنگ های كرم، قهوه ای، قرمز و آبي در فام های مختلف است.</a:t>
            </a:r>
          </a:p>
          <a:p>
            <a:pPr algn="r"/>
            <a:r>
              <a:rPr lang="fa-IR" dirty="0" smtClean="0"/>
              <a:t>محرمات در منطقه ی درخش در 3 نوع متداول بود : محرمات جمشيدی ، محرمات شركت شرق ، محرمات كاميابي </a:t>
            </a:r>
          </a:p>
          <a:p>
            <a:pPr algn="r"/>
            <a:r>
              <a:rPr lang="fa-IR" dirty="0" smtClean="0"/>
              <a:t>در محرمات كاميابي رنگ و ابعاد و طرح ستون های عمودی متفاوت بود، بدین صورت كه رنگ ها به ترتيب از چپ </a:t>
            </a:r>
            <a:r>
              <a:rPr lang="fa-IR" dirty="0" smtClean="0"/>
              <a:t>به </a:t>
            </a:r>
            <a:r>
              <a:rPr lang="fa-IR" dirty="0" smtClean="0"/>
              <a:t>راست عبارت بودند از: ماسي، الكي، قهوه ای. نگاره ها عبارتند بودند از : یک نگاره بوته و ماهي كه در 3 نوار </a:t>
            </a:r>
            <a:r>
              <a:rPr lang="fa-IR" dirty="0" smtClean="0"/>
              <a:t>مساوری </a:t>
            </a:r>
            <a:r>
              <a:rPr lang="fa-IR" dirty="0" smtClean="0"/>
              <a:t>تکرار مي شود با رنگ كرم.</a:t>
            </a:r>
            <a:endParaRPr lang="fa-IR" dirty="0"/>
          </a:p>
        </p:txBody>
      </p:sp>
    </p:spTree>
    <p:extLst>
      <p:ext uri="{BB962C8B-B14F-4D97-AF65-F5344CB8AC3E}">
        <p14:creationId xmlns:p14="http://schemas.microsoft.com/office/powerpoint/2010/main" val="29888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0" y="990600"/>
            <a:ext cx="9144000" cy="5143500"/>
          </a:xfrm>
          <a:prstGeom prst="rect">
            <a:avLst/>
          </a:prstGeom>
        </p:spPr>
      </p:pic>
    </p:spTree>
    <p:extLst>
      <p:ext uri="{BB962C8B-B14F-4D97-AF65-F5344CB8AC3E}">
        <p14:creationId xmlns:p14="http://schemas.microsoft.com/office/powerpoint/2010/main" val="2654183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0"/>
            <a:ext cx="8686800" cy="3231654"/>
          </a:xfrm>
          <a:prstGeom prst="rect">
            <a:avLst/>
          </a:prstGeom>
        </p:spPr>
        <p:txBody>
          <a:bodyPr wrap="square">
            <a:spAutoFit/>
          </a:bodyPr>
          <a:lstStyle/>
          <a:p>
            <a:pPr algn="just" rtl="1"/>
            <a:r>
              <a:rPr lang="fa-IR" sz="2400" b="1" dirty="0" smtClean="0"/>
              <a:t>نتيجه گيری</a:t>
            </a:r>
          </a:p>
          <a:p>
            <a:pPr algn="just" rtl="1"/>
            <a:r>
              <a:rPr lang="fa-IR" dirty="0" smtClean="0"/>
              <a:t> طرح محرمات از طرح های اصيل و كهن فرش ایراني است كه نه تنها در فرش و گليم و جاجيم، بلکه در هنرهای </a:t>
            </a:r>
          </a:p>
          <a:p>
            <a:pPr algn="just" rtl="1"/>
            <a:r>
              <a:rPr lang="fa-IR" dirty="0" smtClean="0"/>
              <a:t>سنتي دیگر نيز نمود داشته و دارد. هرچند در مورد پيشينه و منشا طرح مسائل مختلفي بيان شده و گاه قدمت طرح به </a:t>
            </a:r>
          </a:p>
          <a:p>
            <a:pPr algn="just" rtl="1"/>
            <a:r>
              <a:rPr lang="fa-IR" dirty="0" smtClean="0"/>
              <a:t>ساليان بسيار كهن تر از توليد فرش هم تخمين زده </a:t>
            </a:r>
            <a:r>
              <a:rPr lang="fa-IR" dirty="0" smtClean="0"/>
              <a:t>شده،اما </a:t>
            </a:r>
            <a:r>
              <a:rPr lang="fa-IR" dirty="0" smtClean="0"/>
              <a:t>اوج كاربرد آن در دوران اسالمي و بر پارچه ها و سفالينه </a:t>
            </a:r>
          </a:p>
          <a:p>
            <a:pPr algn="just" rtl="1"/>
            <a:r>
              <a:rPr lang="fa-IR" dirty="0" smtClean="0"/>
              <a:t>های قرون اوليه اسالمي هوبداست. طرح محرمات با ویژگي واگيره ای </a:t>
            </a:r>
            <a:r>
              <a:rPr lang="fa-IR" dirty="0" smtClean="0"/>
              <a:t>بودنش ، </a:t>
            </a:r>
            <a:r>
              <a:rPr lang="fa-IR" dirty="0" smtClean="0"/>
              <a:t>محملي برای تركيب نقوش انتزاعي </a:t>
            </a:r>
          </a:p>
          <a:p>
            <a:pPr algn="just" rtl="1"/>
            <a:r>
              <a:rPr lang="fa-IR" dirty="0" smtClean="0"/>
              <a:t>وغيرانتزاعي است.هرچند </a:t>
            </a:r>
            <a:r>
              <a:rPr lang="fa-IR" dirty="0" smtClean="0"/>
              <a:t>كاربرد این طرح در حال </a:t>
            </a:r>
            <a:r>
              <a:rPr lang="fa-IR" dirty="0" smtClean="0"/>
              <a:t>حاضر درشهرها </a:t>
            </a:r>
            <a:r>
              <a:rPr lang="fa-IR" dirty="0" smtClean="0"/>
              <a:t>و مناطق محدودی صورت مي گيرد اما زیبایي </a:t>
            </a:r>
            <a:r>
              <a:rPr lang="fa-IR" dirty="0" smtClean="0"/>
              <a:t>واصالت </a:t>
            </a:r>
            <a:r>
              <a:rPr lang="fa-IR" dirty="0" smtClean="0"/>
              <a:t>طرح كه </a:t>
            </a:r>
            <a:r>
              <a:rPr lang="fa-IR" dirty="0" smtClean="0"/>
              <a:t>ازقدیم </a:t>
            </a:r>
            <a:r>
              <a:rPr lang="fa-IR" dirty="0" smtClean="0"/>
              <a:t>االیام زینت </a:t>
            </a:r>
            <a:r>
              <a:rPr lang="fa-IR" dirty="0" smtClean="0"/>
              <a:t>بخش،فرش </a:t>
            </a:r>
            <a:r>
              <a:rPr lang="fa-IR" dirty="0" smtClean="0"/>
              <a:t>های ایراني بوده محدود به دوره تاریخي خاصي نمي </a:t>
            </a:r>
            <a:r>
              <a:rPr lang="fa-IR" dirty="0" smtClean="0"/>
              <a:t>شود.اماساختار </a:t>
            </a:r>
            <a:r>
              <a:rPr lang="fa-IR" dirty="0" smtClean="0"/>
              <a:t>طرح محرمات علي رغم تنوع پذیری </a:t>
            </a:r>
            <a:r>
              <a:rPr lang="fa-IR" dirty="0" smtClean="0"/>
              <a:t>زیاد،همچنان </a:t>
            </a:r>
            <a:r>
              <a:rPr lang="fa-IR" dirty="0" smtClean="0"/>
              <a:t>بدون تغيير مانده است و </a:t>
            </a:r>
            <a:r>
              <a:rPr lang="fa-IR" dirty="0" smtClean="0"/>
              <a:t>بغيرازتالش </a:t>
            </a:r>
            <a:r>
              <a:rPr lang="fa-IR" dirty="0" smtClean="0"/>
              <a:t>های محدود </a:t>
            </a:r>
            <a:r>
              <a:rPr lang="fa-IR" dirty="0" smtClean="0"/>
              <a:t>درچند منطقه </a:t>
            </a:r>
            <a:r>
              <a:rPr lang="fa-IR" dirty="0" smtClean="0"/>
              <a:t>خاص، طرح های واگيره ای محرمات از تنوع چنداني برخوردار نيست و استفاده از نقش نيز در آن </a:t>
            </a:r>
            <a:r>
              <a:rPr lang="fa-IR" dirty="0" smtClean="0"/>
              <a:t>محدود به </a:t>
            </a:r>
            <a:r>
              <a:rPr lang="fa-IR" dirty="0" smtClean="0"/>
              <a:t>چند </a:t>
            </a:r>
            <a:r>
              <a:rPr lang="fa-IR" dirty="0" smtClean="0"/>
              <a:t>  موتيف </a:t>
            </a:r>
            <a:r>
              <a:rPr lang="fa-IR" dirty="0" smtClean="0"/>
              <a:t>ساده شده است. فرش محرمات درخش بيرجند نيز از این قاعده مستثني نيست و تنوع طرح و كاربرد </a:t>
            </a:r>
            <a:r>
              <a:rPr lang="fa-IR" dirty="0" smtClean="0"/>
              <a:t>نفش </a:t>
            </a:r>
            <a:r>
              <a:rPr lang="fa-IR" dirty="0" smtClean="0"/>
              <a:t>و رنگ در آن محدود است.</a:t>
            </a:r>
            <a:endParaRPr lang="fa-IR" dirty="0"/>
          </a:p>
        </p:txBody>
      </p:sp>
    </p:spTree>
    <p:extLst>
      <p:ext uri="{BB962C8B-B14F-4D97-AF65-F5344CB8AC3E}">
        <p14:creationId xmlns:p14="http://schemas.microsoft.com/office/powerpoint/2010/main" val="2540237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58870"/>
            <a:ext cx="1981200" cy="4599129"/>
          </a:xfrm>
          <a:prstGeom prst="rect">
            <a:avLst/>
          </a:prstGeom>
        </p:spPr>
      </p:pic>
    </p:spTree>
    <p:extLst>
      <p:ext uri="{BB962C8B-B14F-4D97-AF65-F5344CB8AC3E}">
        <p14:creationId xmlns:p14="http://schemas.microsoft.com/office/powerpoint/2010/main" val="18054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181413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62200"/>
            <a:ext cx="8229600" cy="3763963"/>
          </a:xfrm>
        </p:spPr>
        <p:txBody>
          <a:bodyPr>
            <a:normAutofit fontScale="92500"/>
          </a:bodyPr>
          <a:lstStyle/>
          <a:p>
            <a:pPr algn="just" rtl="1"/>
            <a:r>
              <a:rPr lang="fa-IR" sz="1600" b="1" dirty="0" smtClean="0"/>
              <a:t>در این طرح كل متن فرش از جهت طولي به چند ردیف موازی تقسيم مي گردد و درون این ردیفها با نگاره هائي</a:t>
            </a:r>
          </a:p>
          <a:p>
            <a:pPr algn="just" rtl="1"/>
            <a:r>
              <a:rPr lang="fa-IR" sz="1600" b="1" dirty="0" smtClean="0"/>
              <a:t>همچون بته جقه یا انواع اسليمي يا ختایي و گل وبرگهای دیگر تزئين مي گردد به عبارت دیگر متن فرش به صورت </a:t>
            </a:r>
          </a:p>
          <a:p>
            <a:pPr algn="just" rtl="1"/>
            <a:r>
              <a:rPr lang="fa-IR" sz="1600" b="1" dirty="0" smtClean="0"/>
              <a:t>راه راه مي باشد.این نقشه نامي ظاهرآ عربي دارد اما اصالتاً فارسي است و شاید معرب شده باشد تلفظ این واژه در </a:t>
            </a:r>
          </a:p>
          <a:p>
            <a:pPr algn="just" rtl="1"/>
            <a:r>
              <a:rPr lang="fa-IR" sz="1600" b="1" dirty="0" smtClean="0"/>
              <a:t>پاكستان كه عده ای از واژه های اصيل ایراني مثل قالي )كالين(را حفظ كرده است، یعني</a:t>
            </a:r>
            <a:r>
              <a:rPr lang="en-US" sz="1600" b="1" dirty="0" err="1" smtClean="0"/>
              <a:t>mahramat</a:t>
            </a:r>
            <a:r>
              <a:rPr lang="en-US" sz="1600" b="1" dirty="0" smtClean="0"/>
              <a:t> </a:t>
            </a:r>
            <a:r>
              <a:rPr lang="fa-IR" sz="1600" b="1" dirty="0" smtClean="0"/>
              <a:t>نشان ميدهد كه </a:t>
            </a:r>
          </a:p>
          <a:p>
            <a:pPr algn="just" rtl="1"/>
            <a:r>
              <a:rPr lang="fa-IR" sz="1600" b="1" dirty="0" smtClean="0"/>
              <a:t>واژه اساسا ایراني و به معني نوار یا ورقه ای است كه دعا را روی آن ميکشيدهيا مي نوشته اند.</a:t>
            </a:r>
          </a:p>
          <a:p>
            <a:pPr algn="just" rtl="1"/>
            <a:r>
              <a:rPr lang="fa-IR" sz="1600" b="1" dirty="0" smtClean="0"/>
              <a:t>تا وقتي كه خط پيدا نشده بود دعا ها شکل تصویریيا هيروگليف داشته و پس ازپيدایش خط نوشته مي شده است.دعا </a:t>
            </a:r>
          </a:p>
          <a:p>
            <a:pPr algn="just" rtl="1"/>
            <a:r>
              <a:rPr lang="fa-IR" sz="1600" b="1" dirty="0" smtClean="0"/>
              <a:t>را روی نوار باریکي از چرم یا كاغذ مي نوشته اند و لوله مي كردند و در قابي چرمييا فلزی مي گذاشتند و به گردن </a:t>
            </a:r>
          </a:p>
          <a:p>
            <a:pPr algn="just" rtl="1"/>
            <a:r>
              <a:rPr lang="fa-IR" sz="1600" b="1" dirty="0" smtClean="0"/>
              <a:t>مي آویختندیا به بازو مي بستند.در فارسي مهر به معني دعا است و هنوز در مازندراني به كار مي رود و مهرمات </a:t>
            </a:r>
          </a:p>
          <a:p>
            <a:pPr algn="just" rtl="1"/>
            <a:r>
              <a:rPr lang="fa-IR" sz="1600" b="1" dirty="0" smtClean="0"/>
              <a:t>بایستي در فارسي ميانه ) دوره ساساني(مهرماتک بوده باشد.یا مهرماد كه در اواخر همان دوره یا به احتمال قویتردر</a:t>
            </a:r>
          </a:p>
          <a:p>
            <a:pPr algn="just" rtl="1"/>
            <a:r>
              <a:rPr lang="fa-IR" sz="1600" b="1" dirty="0" smtClean="0"/>
              <a:t>اوایل دوره ی اسالمي به همراه قالي ایران به الهور رفته است . </a:t>
            </a:r>
            <a:r>
              <a:rPr lang="en-US" sz="1600" b="1" dirty="0" err="1" smtClean="0"/>
              <a:t>mahrmatak</a:t>
            </a:r>
            <a:endParaRPr lang="en-US" sz="1600" b="1" dirty="0" smtClean="0"/>
          </a:p>
        </p:txBody>
      </p:sp>
    </p:spTree>
    <p:extLst>
      <p:ext uri="{BB962C8B-B14F-4D97-AF65-F5344CB8AC3E}">
        <p14:creationId xmlns:p14="http://schemas.microsoft.com/office/powerpoint/2010/main" val="29653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153400" cy="3416320"/>
          </a:xfrm>
          <a:prstGeom prst="rect">
            <a:avLst/>
          </a:prstGeom>
        </p:spPr>
        <p:txBody>
          <a:bodyPr wrap="square">
            <a:spAutoFit/>
          </a:bodyPr>
          <a:lstStyle/>
          <a:p>
            <a:pPr algn="r"/>
            <a:r>
              <a:rPr lang="fa-IR" dirty="0" smtClean="0"/>
              <a:t>كهنه ترین اثری كه از نقشه ی محرمات داریم بر جامه ی زنان و مردان ایراني سده نوزدهم پيش از مياید آن هم در كتيبه های مصری است.جامه زنان ایراني در این كتيبه ها دارای چنان نقشي است كه یکي از مصر شناسان برجسته درباره آنها گفته است كه یاد آور فرشهای ایراني است.نوارهای كامآل سراسری با نقشهای تکراری كه یاد آور خط /نوشته</a:t>
            </a:r>
            <a:r>
              <a:rPr lang="en-US" dirty="0" smtClean="0"/>
              <a:t>/</a:t>
            </a:r>
            <a:r>
              <a:rPr lang="fa-IR" dirty="0" smtClean="0"/>
              <a:t> دعا است در این جامه ها به چشم مي خورد قراین و شواهد تاریخي حکایت</a:t>
            </a:r>
            <a:r>
              <a:rPr lang="en-US" dirty="0" smtClean="0"/>
              <a:t> </a:t>
            </a:r>
            <a:r>
              <a:rPr lang="fa-IR" dirty="0" smtClean="0"/>
              <a:t>از آن مي كند كه نقش محرمات یکي از كهنه ترین نقشهای فرش بافي ایران است طرح محرمات در ظروف سفالي لعابدارسده های چهارم و پنجم هجری دیده مي شود</a:t>
            </a:r>
            <a:r>
              <a:rPr lang="en-US" dirty="0" smtClean="0"/>
              <a:t>,</a:t>
            </a:r>
            <a:r>
              <a:rPr lang="fa-IR" dirty="0" smtClean="0"/>
              <a:t>همچنين پارچه هائي كه ازهمين تاریخ</a:t>
            </a:r>
            <a:r>
              <a:rPr lang="en-US" dirty="0" smtClean="0"/>
              <a:t> </a:t>
            </a:r>
            <a:r>
              <a:rPr lang="fa-IR" dirty="0" smtClean="0"/>
              <a:t>ازمازندران و طبرستان باقي مانده و یا ظرفهای سفالي لعابدار منقوش اواخر سده ششم كه از آمل و ساوه بدست آمده كه با نقش و طرح محرمات تزیين شده اند. در صنعت ابریشم بافي پر رونق گرگان و طبرستان سده های</a:t>
            </a:r>
            <a:r>
              <a:rPr lang="en-US" dirty="0" smtClean="0"/>
              <a:t> </a:t>
            </a:r>
            <a:r>
              <a:rPr lang="fa-IR" dirty="0" smtClean="0"/>
              <a:t>چهارم تا ششم .نقش محرمات آن چنان رواج داشته كه بيش از دو سوم لباسها و فرشها و پرده ها و خيمه ها و رو اندازهایي كه در یکصدونه قطعه مينياتور ،قدیمي ترین نسخه ی قابوس نامه نقاشي شده به نقش محرمات است.</a:t>
            </a:r>
          </a:p>
          <a:p>
            <a:endParaRPr lang="fa-IR" dirty="0"/>
          </a:p>
        </p:txBody>
      </p:sp>
    </p:spTree>
    <p:extLst>
      <p:ext uri="{BB962C8B-B14F-4D97-AF65-F5344CB8AC3E}">
        <p14:creationId xmlns:p14="http://schemas.microsoft.com/office/powerpoint/2010/main" val="1042812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09800"/>
            <a:ext cx="8763000" cy="3416320"/>
          </a:xfrm>
          <a:prstGeom prst="rect">
            <a:avLst/>
          </a:prstGeom>
        </p:spPr>
        <p:txBody>
          <a:bodyPr wrap="square">
            <a:spAutoFit/>
          </a:bodyPr>
          <a:lstStyle/>
          <a:p>
            <a:pPr algn="just" rtl="1"/>
            <a:r>
              <a:rPr lang="fa-IR" dirty="0" smtClean="0"/>
              <a:t>با توجه به اینکه نقاشي ها تحت تآثير نقشهای متداول در پارچه بافي و سفالگری منطقه ی خزر كشيده شده و با توجه به اینکه آمل و رویان هم از مراكز عمده ی پارچه بافي و سفال سازی آن دوران بوده و در گرگان و طبرستان تا قرنها پس از اسالم سنت های هنر ساساني را حراست كرده اند با اطمينان نزدیک به یقين مي توان گفت نقش محرمات از نقشهای اصيل هخامنشي و ساساني است.از طرفي در بسياری از ظروف مصور یونان عهد هخامنشي لباس ایرانيانبه نقش راه راه و محرمات است .نقش محرمات در صنعت پارچه بافي عهد صفوی رونقي دوباره پيدامي كند و پس از آن در هنر ترمه دوزی كرمان اما اینکه از چه زمان نقش محرمات به فرش بافي فارس،كردستان،فراهان، درخش و نيز قفقاز راه یافته دانسته نيست چون قدیمي ترین نمونه حد اكثر دویست و پنجاه سال دارد و این مدت برای رد یابي</a:t>
            </a:r>
            <a:r>
              <a:rPr lang="en-US" dirty="0" smtClean="0"/>
              <a:t> </a:t>
            </a:r>
            <a:r>
              <a:rPr lang="fa-IR" dirty="0" smtClean="0"/>
              <a:t>يک نقش باستاني بسنده نيست.آنچه برای ما اهميت دارد این است كه نقشه ی محرمات بر خالف ظاهر نامش</a:t>
            </a:r>
            <a:r>
              <a:rPr lang="en-US" dirty="0" smtClean="0"/>
              <a:t> </a:t>
            </a:r>
            <a:r>
              <a:rPr lang="fa-IR" dirty="0" smtClean="0"/>
              <a:t>بسياركهنه و دست كم متعلق به دوره ی برنز است كه بافندگي در آن دوره رونق،وسعت وتنوع یافته است به این ترتيبنقشه محرمات پيش از هزاره دوم یعني دست كم در اواخر هزاره سوم پيش از ميالد در حدود 4250 سال پيش شکل گرفته بود.</a:t>
            </a:r>
          </a:p>
          <a:p>
            <a:pPr algn="just" rtl="1"/>
            <a:endParaRPr lang="fa-IR" dirty="0"/>
          </a:p>
        </p:txBody>
      </p:sp>
    </p:spTree>
    <p:extLst>
      <p:ext uri="{BB962C8B-B14F-4D97-AF65-F5344CB8AC3E}">
        <p14:creationId xmlns:p14="http://schemas.microsoft.com/office/powerpoint/2010/main" val="333512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0"/>
            <a:ext cx="7010400" cy="3943350"/>
          </a:xfrm>
          <a:prstGeom prst="rect">
            <a:avLst/>
          </a:prstGeom>
        </p:spPr>
      </p:pic>
    </p:spTree>
    <p:extLst>
      <p:ext uri="{BB962C8B-B14F-4D97-AF65-F5344CB8AC3E}">
        <p14:creationId xmlns:p14="http://schemas.microsoft.com/office/powerpoint/2010/main" val="203801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382001" cy="5416868"/>
          </a:xfrm>
          <a:prstGeom prst="rect">
            <a:avLst/>
          </a:prstGeom>
        </p:spPr>
        <p:txBody>
          <a:bodyPr wrap="square">
            <a:spAutoFit/>
          </a:bodyPr>
          <a:lstStyle/>
          <a:p>
            <a:pPr algn="just" rtl="1"/>
            <a:r>
              <a:rPr lang="fa-IR" sz="2000" b="1" dirty="0" smtClean="0"/>
              <a:t>انواع طرحهای محرمات</a:t>
            </a:r>
          </a:p>
          <a:p>
            <a:pPr algn="just" rtl="1"/>
            <a:endParaRPr lang="fa-IR" sz="2000" b="1" dirty="0" smtClean="0"/>
          </a:p>
          <a:p>
            <a:pPr algn="just" rtl="1"/>
            <a:r>
              <a:rPr lang="fa-IR" dirty="0" smtClean="0"/>
              <a:t>معروفترین این نوع طرح محرمات بته جقه ای است. طرح محرمات بته با زمينه الوان كه طرحي است بر اساس نقشه ی محرمات با تکيه بر نگاره ی بته .این طرح نخست در نقشه های گليم و سپس در تركيب با بته جقه در قلمکاری</a:t>
            </a:r>
            <a:r>
              <a:rPr lang="en-US" dirty="0" smtClean="0"/>
              <a:t> </a:t>
            </a:r>
            <a:r>
              <a:rPr lang="fa-IR" dirty="0" smtClean="0"/>
              <a:t>اصفهان پيدا شده و آنگاه در فرش راه پيدا كرد .در متن فرش همچنان كه در طرح محرمات معمول است، خط های</a:t>
            </a:r>
            <a:r>
              <a:rPr lang="en-US" dirty="0" smtClean="0"/>
              <a:t> </a:t>
            </a:r>
            <a:r>
              <a:rPr lang="fa-IR" dirty="0" smtClean="0"/>
              <a:t>موازی هم دیده مي شودكه در درون هر دو خط ردیف بته جقه نقش شده است.</a:t>
            </a:r>
          </a:p>
          <a:p>
            <a:pPr algn="just" rtl="1"/>
            <a:endParaRPr lang="fa-IR" dirty="0" smtClean="0"/>
          </a:p>
          <a:p>
            <a:pPr algn="just" rtl="1"/>
            <a:r>
              <a:rPr lang="fa-IR" dirty="0" smtClean="0"/>
              <a:t>طرح محرمات قلمداني سراسری</a:t>
            </a:r>
          </a:p>
          <a:p>
            <a:pPr algn="just" rtl="1"/>
            <a:endParaRPr lang="fa-IR" dirty="0" smtClean="0"/>
          </a:p>
          <a:p>
            <a:pPr algn="just" rtl="1"/>
            <a:r>
              <a:rPr lang="fa-IR" dirty="0" smtClean="0"/>
              <a:t>طرح محرمات گل ریزچند رنگ</a:t>
            </a:r>
          </a:p>
          <a:p>
            <a:pPr algn="just" rtl="1"/>
            <a:endParaRPr lang="fa-IR" dirty="0" smtClean="0"/>
          </a:p>
          <a:p>
            <a:pPr algn="just" rtl="1"/>
            <a:r>
              <a:rPr lang="fa-IR" dirty="0" smtClean="0"/>
              <a:t>طرح محرمات گل ریزیک رنگ</a:t>
            </a:r>
          </a:p>
          <a:p>
            <a:pPr algn="just" rtl="1"/>
            <a:endParaRPr lang="fa-IR" dirty="0" smtClean="0"/>
          </a:p>
          <a:p>
            <a:pPr algn="just" rtl="1"/>
            <a:r>
              <a:rPr lang="fa-IR" dirty="0" smtClean="0"/>
              <a:t>همچنين محرمات ممکن است مورب باشد .یعني نوارها نسبت به حاشيه های فرش یا بافته به یک طرف و گاه از ميانهي چهار ضلع متن رو به یک طرف مورب باشد .نيز ممکن است با ترنج و لچک ترنج و عناصر دیگری همراه باشد.و ممکن است محرمات فقط با پشت سر هم قرار گرفتن نقش ها یا ردیفهایي از نقشها شکل گيرد و بين ردیفهای حاشيهيا مرز مشخصي وجود نداشته باشد گاه ترتيب نقشها طوری است كه هم مستقيم و هم مورب واقع ميشود.این دو گانگي به جذابيت نقشه مي افزاید معموآلحاشيه های چنين نقشه ای مخصوصآ نقشه های گلدار با آن هماهنگ است در این مورد البته نقش اصلي با حاشيهي اصلي است كه پهن تر و نمایان تر است</a:t>
            </a:r>
            <a:r>
              <a:rPr lang="en-US" dirty="0" smtClean="0"/>
              <a:t>.</a:t>
            </a:r>
            <a:endParaRPr lang="fa-IR" dirty="0"/>
          </a:p>
        </p:txBody>
      </p:sp>
    </p:spTree>
    <p:extLst>
      <p:ext uri="{BB962C8B-B14F-4D97-AF65-F5344CB8AC3E}">
        <p14:creationId xmlns:p14="http://schemas.microsoft.com/office/powerpoint/2010/main" val="271957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534400" cy="1477328"/>
          </a:xfrm>
          <a:prstGeom prst="rect">
            <a:avLst/>
          </a:prstGeom>
        </p:spPr>
        <p:txBody>
          <a:bodyPr wrap="square">
            <a:spAutoFit/>
          </a:bodyPr>
          <a:lstStyle/>
          <a:p>
            <a:pPr algn="r"/>
            <a:r>
              <a:rPr lang="fa-IR" dirty="0" smtClean="0"/>
              <a:t>وكيلي نيز از طرح های قدیمي سنندج است كه نقشه آن بر اساس زمينه ای راه راه با ردیفهایيک در ميان برگ و گلهای</a:t>
            </a:r>
          </a:p>
          <a:p>
            <a:pPr algn="r"/>
            <a:r>
              <a:rPr lang="fa-IR" dirty="0" smtClean="0"/>
              <a:t>بزرگ و كوچک است كه همه به صورت شکسته نقش شده است و وسط زمينه راه راه نيز ترنجي با نقش هندسي پر </a:t>
            </a:r>
          </a:p>
          <a:p>
            <a:pPr algn="r"/>
            <a:r>
              <a:rPr lang="fa-IR" dirty="0" smtClean="0"/>
              <a:t>شده است.</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211949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5908"/>
            <a:ext cx="8763000" cy="4001095"/>
          </a:xfrm>
          <a:prstGeom prst="rect">
            <a:avLst/>
          </a:prstGeom>
        </p:spPr>
        <p:txBody>
          <a:bodyPr wrap="square">
            <a:spAutoFit/>
          </a:bodyPr>
          <a:lstStyle/>
          <a:p>
            <a:pPr algn="just" rtl="1"/>
            <a:r>
              <a:rPr lang="fa-IR" sz="2000" b="1" dirty="0" smtClean="0"/>
              <a:t>ویژگي نقشه ی محرمات</a:t>
            </a:r>
          </a:p>
          <a:p>
            <a:pPr algn="just" rtl="1"/>
            <a:endParaRPr lang="fa-IR" dirty="0" smtClean="0"/>
          </a:p>
          <a:p>
            <a:pPr algn="just" rtl="1"/>
            <a:r>
              <a:rPr lang="fa-IR" dirty="0" smtClean="0"/>
              <a:t>در فرش طرح محرمات بدینگونه است كه نقش راه راه سراسر طول را پوشانده و یک نقش و رنگ در طول قالي</a:t>
            </a:r>
          </a:p>
          <a:p>
            <a:pPr algn="just" rtl="1"/>
            <a:r>
              <a:rPr lang="fa-IR" dirty="0" smtClean="0"/>
              <a:t>تکرار مي گردد و در این راه راه ها نقش مایه های مختلف از قبيل گل .شاخ و برگو حيوانات مي باشند نوارها گاه </a:t>
            </a:r>
          </a:p>
          <a:p>
            <a:pPr algn="just" rtl="1"/>
            <a:r>
              <a:rPr lang="fa-IR" dirty="0" smtClean="0"/>
              <a:t>همچون خطي</a:t>
            </a:r>
            <a:r>
              <a:rPr lang="en-US" dirty="0" smtClean="0"/>
              <a:t> </a:t>
            </a:r>
            <a:r>
              <a:rPr lang="fa-IR" dirty="0" smtClean="0"/>
              <a:t>يک</a:t>
            </a:r>
            <a:r>
              <a:rPr lang="en-US" dirty="0" smtClean="0"/>
              <a:t> </a:t>
            </a:r>
            <a:r>
              <a:rPr lang="fa-IR" dirty="0" smtClean="0"/>
              <a:t>دست است و گاه از مجموعه ای از شکل های هندسي تشکيل مي شود هر بخشي نيز رنگ و نقش </a:t>
            </a:r>
          </a:p>
          <a:p>
            <a:pPr algn="just" rtl="1"/>
            <a:r>
              <a:rPr lang="fa-IR" dirty="0" smtClean="0"/>
              <a:t>ویژهي خود دارد و نقشها، نگاره هایي است كه تکرار مي شود گاهي نيز ترنجي در وسط فرش نقش مي شود كه خط </a:t>
            </a:r>
          </a:p>
          <a:p>
            <a:pPr algn="just" rtl="1"/>
            <a:r>
              <a:rPr lang="fa-IR" dirty="0" smtClean="0"/>
              <a:t>یا خط هایي راه راه را قطع مي كند البته طرح محرمات غالبآ بدون ترنج است و به ندرت همراه ترنج با خصوصياتي</a:t>
            </a:r>
          </a:p>
          <a:p>
            <a:pPr algn="just" rtl="1"/>
            <a:r>
              <a:rPr lang="fa-IR" dirty="0" smtClean="0"/>
              <a:t>كه ذكر شد ترسيم مي شودو به تکرار در تمام سطح فرش به كار مي رود.</a:t>
            </a:r>
          </a:p>
          <a:p>
            <a:pPr algn="just" rtl="1"/>
            <a:r>
              <a:rPr lang="fa-IR" dirty="0" smtClean="0"/>
              <a:t>نقشه های محرمات بسيار ساده هستند و در واقع هر نوار با مرزهای خود سامانه های طرح را نشان مي دهد.مجموع </a:t>
            </a:r>
          </a:p>
          <a:p>
            <a:pPr algn="just" rtl="1"/>
            <a:r>
              <a:rPr lang="fa-IR" dirty="0" smtClean="0"/>
              <a:t>مرزهای نوارها بخش اصلي سامانه های طراحي را در بر مي گيرد.با توجه به نوع نقشهای هر نوار باید در كشف</a:t>
            </a:r>
          </a:p>
          <a:p>
            <a:pPr algn="just" rtl="1"/>
            <a:r>
              <a:rPr lang="fa-IR" dirty="0" smtClean="0"/>
              <a:t>سامانه های افقي كوشيد.به ندرت ممکن است نقشه ی محرمات طوری باشد كه سامانه های مورب را باعث شود .</a:t>
            </a:r>
            <a:r>
              <a:rPr lang="en-US" dirty="0" smtClean="0"/>
              <a:t> </a:t>
            </a:r>
            <a:r>
              <a:rPr lang="fa-IR" dirty="0" smtClean="0"/>
              <a:t>ترتيب ناهمسان نقشها</a:t>
            </a:r>
            <a:r>
              <a:rPr lang="en-US" dirty="0" err="1" smtClean="0"/>
              <a:t>nv</a:t>
            </a:r>
            <a:r>
              <a:rPr lang="fa-IR" dirty="0" smtClean="0"/>
              <a:t>طول نوار و در عين حال فاصله های مشخص آن ها مي تواند عامل چنين سامانه هایي</a:t>
            </a:r>
          </a:p>
          <a:p>
            <a:pPr algn="just" rtl="1"/>
            <a:r>
              <a:rPr lang="fa-IR" dirty="0" smtClean="0"/>
              <a:t>شود</a:t>
            </a:r>
            <a:r>
              <a:rPr lang="en-US" dirty="0"/>
              <a:t>.</a:t>
            </a:r>
            <a:r>
              <a:rPr lang="en-US" dirty="0" smtClean="0"/>
              <a:t> </a:t>
            </a:r>
            <a:r>
              <a:rPr lang="fa-IR" dirty="0" smtClean="0"/>
              <a:t>گاه این سامانه ها در بعد بزرگتری معني پيدا مي كند برای مثال در نقشه محرماتي كه داده مي شود اضالع مورب شاخه هایي كه در طول هر نوار تکرار شده اند</a:t>
            </a:r>
            <a:endParaRPr lang="fa-IR" dirty="0"/>
          </a:p>
        </p:txBody>
      </p:sp>
    </p:spTree>
    <p:extLst>
      <p:ext uri="{BB962C8B-B14F-4D97-AF65-F5344CB8AC3E}">
        <p14:creationId xmlns:p14="http://schemas.microsoft.com/office/powerpoint/2010/main" val="3947848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0"/>
            <a:ext cx="8763000" cy="3693319"/>
          </a:xfrm>
          <a:prstGeom prst="rect">
            <a:avLst/>
          </a:prstGeom>
        </p:spPr>
        <p:txBody>
          <a:bodyPr wrap="square">
            <a:spAutoFit/>
          </a:bodyPr>
          <a:lstStyle/>
          <a:p>
            <a:pPr algn="just" rtl="1"/>
            <a:r>
              <a:rPr lang="fa-IR" dirty="0" smtClean="0"/>
              <a:t>یک در ميان با هم در یک سامانه جای مي گيرند. به طوری كه مي</a:t>
            </a:r>
            <a:r>
              <a:rPr lang="en-US" dirty="0" smtClean="0"/>
              <a:t> </a:t>
            </a:r>
            <a:r>
              <a:rPr lang="fa-IR" dirty="0" smtClean="0"/>
              <a:t>دانيم در نقشه ی محرمات هم تکرار دارای نقش اساسي و در واقع محرمات هم یکي از نقشه های تکراری است و موازین و معيارهای نقشه های تکراری در آن صادق است .به ویژه از آنجا كه محرمات گرفته از دعاها و ویژگي دعا تکرار است.چه بسيار تکرارهایي همسان و حتي تکرار یک نقش چنين نقشه ای را شکل مي دهد .اما در مواردی كه تعداد نقشها بسيار زیاد است تعيين الگوی تکرار محتاج دقت و ایجاد نظم های گوناگون است به طوری كه نقشه از سامانه های سنجيده ای برخوردار شود و عيب هایي كه برای نقشه های تکراری شمردیم در آن دیده نشود .نقشه های محرمات ممکن است در عرض سامانه یيکساني نداشته باشند. مثآل نوارها یکيا دو ردیف در ميانيکسان باشند یااجزائشان هم اندازه باشد بدیهي است این كارها از ویژگي تکرار مي كاهد و در نتيجه اثر محرمات را از بين مي برد یا كم مي كنند به همين دليل ارجحيت و شيوع با نقشه هایي است كه ساما نه های منظم دارند و زیبایي نقش و رنگ بندی بر زیبایي نقشه مي افزاید.</a:t>
            </a:r>
          </a:p>
          <a:p>
            <a:pPr algn="just" rtl="1"/>
            <a:r>
              <a:rPr lang="fa-IR" dirty="0" smtClean="0"/>
              <a:t>نقشه محرمات را به گروه های دو رنگ. سه یا چهار رنگ و نيز پهن و باریک و یا از لحاظ شکل)عمودی،افقي،مورب،جناغي(مي توان تقسيم كرد. منطقهي قشقایي تنها جایي است كه همه از انواع محرمات پهن و باریک به رنگ ها گوناگون در آن بافته مي شود .در نوع دو رنگ همواره یک رنگ آن سفيد و رنگ دیگر مشکي یاسرمه ای و یشمي است.</a:t>
            </a:r>
            <a:endParaRPr lang="fa-IR" dirty="0"/>
          </a:p>
        </p:txBody>
      </p:sp>
    </p:spTree>
    <p:extLst>
      <p:ext uri="{BB962C8B-B14F-4D97-AF65-F5344CB8AC3E}">
        <p14:creationId xmlns:p14="http://schemas.microsoft.com/office/powerpoint/2010/main" val="2541070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269</TotalTime>
  <Words>2081</Words>
  <Application>Microsoft Office PowerPoint</Application>
  <PresentationFormat>On-screen Show (4:3)</PresentationFormat>
  <Paragraphs>62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 3</vt:lpstr>
      <vt:lpstr>Ion Boardroom</vt:lpstr>
      <vt:lpstr>هنرو تمدن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rozhansystem</dc:creator>
  <cp:lastModifiedBy>asus</cp:lastModifiedBy>
  <cp:revision>15</cp:revision>
  <dcterms:created xsi:type="dcterms:W3CDTF">2019-05-06T22:54:55Z</dcterms:created>
  <dcterms:modified xsi:type="dcterms:W3CDTF">2020-03-13T06:50:11Z</dcterms:modified>
</cp:coreProperties>
</file>