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sldIdLst>
    <p:sldId id="256" r:id="rId2"/>
    <p:sldId id="268" r:id="rId3"/>
    <p:sldId id="257" r:id="rId4"/>
    <p:sldId id="258" r:id="rId5"/>
    <p:sldId id="261" r:id="rId6"/>
    <p:sldId id="260" r:id="rId7"/>
    <p:sldId id="263" r:id="rId8"/>
    <p:sldId id="262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083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322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637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11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441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510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121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842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771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17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219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128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a-IR" sz="8000" b="1" dirty="0" smtClean="0">
                <a:solidFill>
                  <a:schemeClr val="accent4"/>
                </a:solidFill>
                <a:cs typeface="2  Bardiya" pitchFamily="2" charset="-78"/>
              </a:rPr>
              <a:t>تنظیم شرایط </a:t>
            </a:r>
            <a:r>
              <a:rPr lang="fa-IR" sz="8000" b="1" dirty="0" smtClean="0">
                <a:solidFill>
                  <a:schemeClr val="accent4"/>
                </a:solidFill>
                <a:cs typeface="2  Bardiya" pitchFamily="2" charset="-78"/>
              </a:rPr>
              <a:t>محیطی2 </a:t>
            </a:r>
            <a:endParaRPr lang="fa-IR" sz="8000" b="1" dirty="0">
              <a:solidFill>
                <a:schemeClr val="accent4"/>
              </a:solidFill>
              <a:cs typeface="2  Bardiya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38829" y="533400"/>
            <a:ext cx="4648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6000" b="1" dirty="0" smtClean="0">
                <a:solidFill>
                  <a:schemeClr val="accent4"/>
                </a:solidFill>
                <a:cs typeface="2  Bardiya" pitchFamily="2" charset="-78"/>
              </a:rPr>
              <a:t>به نام خدا</a:t>
            </a:r>
            <a:endParaRPr lang="fa-IR" sz="6000" dirty="0"/>
          </a:p>
        </p:txBody>
      </p:sp>
    </p:spTree>
    <p:extLst>
      <p:ext uri="{BB962C8B-B14F-4D97-AF65-F5344CB8AC3E}">
        <p14:creationId xmlns:p14="http://schemas.microsoft.com/office/powerpoint/2010/main" val="15810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228600"/>
            <a:ext cx="8762999" cy="6248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fa-IR" sz="3600" b="1" dirty="0">
                <a:solidFill>
                  <a:schemeClr val="tx1">
                    <a:lumMod val="95000"/>
                    <a:lumOff val="5000"/>
                  </a:schemeClr>
                </a:solidFill>
                <a:cs typeface="2  Titr" pitchFamily="2" charset="-78"/>
              </a:rPr>
              <a:t>تخریب لایه </a:t>
            </a:r>
            <a:r>
              <a:rPr lang="fa-IR" sz="36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2  Titr" pitchFamily="2" charset="-78"/>
              </a:rPr>
              <a:t>ازن</a:t>
            </a:r>
            <a:r>
              <a:rPr lang="fa-IR" sz="3600" b="1" dirty="0">
                <a:solidFill>
                  <a:schemeClr val="tx1">
                    <a:lumMod val="95000"/>
                    <a:lumOff val="5000"/>
                  </a:schemeClr>
                </a:solidFill>
                <a:cs typeface="2  Titr" pitchFamily="2" charset="-78"/>
              </a:rPr>
              <a:t>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a-IR" sz="2800" dirty="0">
                <a:solidFill>
                  <a:schemeClr val="tx1">
                    <a:lumMod val="95000"/>
                    <a:lumOff val="5000"/>
                  </a:schemeClr>
                </a:solidFill>
                <a:cs typeface="B Mitra" panose="00000400000000000000" pitchFamily="2" charset="-78"/>
              </a:rPr>
              <a:t>تخریب و سوراخ شدن لایه </a:t>
            </a:r>
            <a:r>
              <a:rPr lang="fa-IR" sz="2800" dirty="0" err="1">
                <a:solidFill>
                  <a:schemeClr val="tx1">
                    <a:lumMod val="95000"/>
                    <a:lumOff val="5000"/>
                  </a:schemeClr>
                </a:solidFill>
                <a:cs typeface="B Mitra" panose="00000400000000000000" pitchFamily="2" charset="-78"/>
              </a:rPr>
              <a:t>ازن</a:t>
            </a:r>
            <a:r>
              <a:rPr lang="fa-IR" sz="2800" dirty="0">
                <a:solidFill>
                  <a:schemeClr val="tx1">
                    <a:lumMod val="95000"/>
                    <a:lumOff val="5000"/>
                  </a:schemeClr>
                </a:solidFill>
                <a:cs typeface="B Mitra" panose="00000400000000000000" pitchFamily="2" charset="-78"/>
              </a:rPr>
              <a:t> باعث </a:t>
            </a:r>
            <a:r>
              <a:rPr lang="fa-IR" sz="2800" dirty="0" err="1">
                <a:solidFill>
                  <a:schemeClr val="tx1">
                    <a:lumMod val="95000"/>
                    <a:lumOff val="5000"/>
                  </a:schemeClr>
                </a:solidFill>
                <a:cs typeface="B Mitra" panose="00000400000000000000" pitchFamily="2" charset="-78"/>
              </a:rPr>
              <a:t>عبورغیرقابل</a:t>
            </a:r>
            <a:r>
              <a:rPr lang="fa-IR" sz="2800" dirty="0">
                <a:solidFill>
                  <a:schemeClr val="tx1">
                    <a:lumMod val="95000"/>
                    <a:lumOff val="5000"/>
                  </a:schemeClr>
                </a:solidFill>
                <a:cs typeface="B Mitra" panose="00000400000000000000" pitchFamily="2" charset="-78"/>
              </a:rPr>
              <a:t> کنترل تابش فرابنفش خورشیدی می شود که سبب افزایش دمای زمین ، به زیر آب رفتن خشکی ها ،سوختگی </a:t>
            </a:r>
            <a:r>
              <a:rPr lang="fa-IR" sz="28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Mitra" panose="00000400000000000000" pitchFamily="2" charset="-78"/>
              </a:rPr>
              <a:t>پوست، </a:t>
            </a:r>
            <a:r>
              <a:rPr lang="fa-IR" sz="2800" dirty="0">
                <a:solidFill>
                  <a:schemeClr val="tx1">
                    <a:lumMod val="95000"/>
                    <a:lumOff val="5000"/>
                  </a:schemeClr>
                </a:solidFill>
                <a:cs typeface="B Mitra" panose="00000400000000000000" pitchFamily="2" charset="-78"/>
              </a:rPr>
              <a:t>ابتلا به </a:t>
            </a:r>
            <a:r>
              <a:rPr lang="fa-IR" sz="28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Mitra" panose="00000400000000000000" pitchFamily="2" charset="-78"/>
              </a:rPr>
              <a:t>سرطان، </a:t>
            </a:r>
            <a:r>
              <a:rPr lang="fa-IR" sz="2800" dirty="0">
                <a:solidFill>
                  <a:schemeClr val="tx1">
                    <a:lumMod val="95000"/>
                    <a:lumOff val="5000"/>
                  </a:schemeClr>
                </a:solidFill>
                <a:cs typeface="B Mitra" panose="00000400000000000000" pitchFamily="2" charset="-78"/>
              </a:rPr>
              <a:t>بیماری های چشمی</a:t>
            </a:r>
            <a:r>
              <a:rPr lang="fa-IR" sz="28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Mitra" panose="00000400000000000000" pitchFamily="2" charset="-78"/>
              </a:rPr>
              <a:t>، خسارت </a:t>
            </a:r>
            <a:r>
              <a:rPr lang="fa-IR" sz="2800" dirty="0">
                <a:solidFill>
                  <a:schemeClr val="tx1">
                    <a:lumMod val="95000"/>
                    <a:lumOff val="5000"/>
                  </a:schemeClr>
                </a:solidFill>
                <a:cs typeface="B Mitra" panose="00000400000000000000" pitchFamily="2" charset="-78"/>
              </a:rPr>
              <a:t>عمده به گیاهان و </a:t>
            </a:r>
            <a:r>
              <a:rPr lang="fa-IR" sz="2800" dirty="0" err="1">
                <a:solidFill>
                  <a:schemeClr val="tx1">
                    <a:lumMod val="95000"/>
                    <a:lumOff val="5000"/>
                  </a:schemeClr>
                </a:solidFill>
                <a:cs typeface="B Mitra" panose="00000400000000000000" pitchFamily="2" charset="-78"/>
              </a:rPr>
              <a:t>جانوارن</a:t>
            </a:r>
            <a:r>
              <a:rPr lang="fa-IR" sz="2800" dirty="0">
                <a:solidFill>
                  <a:schemeClr val="tx1">
                    <a:lumMod val="95000"/>
                    <a:lumOff val="5000"/>
                  </a:schemeClr>
                </a:solidFill>
                <a:cs typeface="B Mitra" panose="00000400000000000000" pitchFamily="2" charset="-78"/>
              </a:rPr>
              <a:t> و بالاخره باعث انقراض زندگی تمام موجودات می شود . </a:t>
            </a:r>
            <a:r>
              <a:rPr lang="fa-IR" sz="2800" dirty="0" err="1">
                <a:solidFill>
                  <a:schemeClr val="tx1">
                    <a:lumMod val="95000"/>
                    <a:lumOff val="5000"/>
                  </a:schemeClr>
                </a:solidFill>
                <a:cs typeface="B Mitra" panose="00000400000000000000" pitchFamily="2" charset="-78"/>
              </a:rPr>
              <a:t>مولکول</a:t>
            </a:r>
            <a:r>
              <a:rPr lang="fa-IR" sz="2800" dirty="0">
                <a:solidFill>
                  <a:schemeClr val="tx1">
                    <a:lumMod val="95000"/>
                    <a:lumOff val="5000"/>
                  </a:schemeClr>
                </a:solidFill>
                <a:cs typeface="B Mitra" panose="00000400000000000000" pitchFamily="2" charset="-78"/>
              </a:rPr>
              <a:t> های </a:t>
            </a:r>
            <a:r>
              <a:rPr lang="fa-IR" sz="2800" dirty="0" err="1">
                <a:solidFill>
                  <a:schemeClr val="tx1">
                    <a:lumMod val="95000"/>
                    <a:lumOff val="5000"/>
                  </a:schemeClr>
                </a:solidFill>
                <a:cs typeface="B Mitra" panose="00000400000000000000" pitchFamily="2" charset="-78"/>
              </a:rPr>
              <a:t>کلروفلوئورو</a:t>
            </a:r>
            <a:r>
              <a:rPr lang="fa-IR" sz="2800" dirty="0">
                <a:solidFill>
                  <a:schemeClr val="tx1">
                    <a:lumMod val="95000"/>
                    <a:lumOff val="5000"/>
                  </a:schemeClr>
                </a:solidFill>
                <a:cs typeface="B Mitra" panose="00000400000000000000" pitchFamily="2" charset="-78"/>
              </a:rPr>
              <a:t> کربن در از بین بردن لایه </a:t>
            </a:r>
            <a:r>
              <a:rPr lang="fa-IR" sz="2800" dirty="0" err="1">
                <a:solidFill>
                  <a:schemeClr val="tx1">
                    <a:lumMod val="95000"/>
                    <a:lumOff val="5000"/>
                  </a:schemeClr>
                </a:solidFill>
                <a:cs typeface="B Mitra" panose="00000400000000000000" pitchFamily="2" charset="-78"/>
              </a:rPr>
              <a:t>ازن</a:t>
            </a:r>
            <a:r>
              <a:rPr lang="fa-IR" sz="2800" dirty="0">
                <a:solidFill>
                  <a:schemeClr val="tx1">
                    <a:lumMod val="95000"/>
                    <a:lumOff val="5000"/>
                  </a:schemeClr>
                </a:solidFill>
                <a:cs typeface="B Mitra" panose="00000400000000000000" pitchFamily="2" charset="-78"/>
              </a:rPr>
              <a:t> موثرند. از این ترکیبات به طور گسترده در دستگاه های سرد کننده و اسپری ها استفاده می شود .</a:t>
            </a:r>
          </a:p>
          <a:p>
            <a:pPr>
              <a:buFont typeface="Wingdings" pitchFamily="2" charset="2"/>
              <a:buChar char="q"/>
            </a:pPr>
            <a:r>
              <a:rPr lang="fa-IR" sz="3600" b="1" dirty="0">
                <a:solidFill>
                  <a:schemeClr val="tx1">
                    <a:lumMod val="95000"/>
                    <a:lumOff val="5000"/>
                  </a:schemeClr>
                </a:solidFill>
                <a:cs typeface="2  Titr" pitchFamily="2" charset="-78"/>
              </a:rPr>
              <a:t>باران های اسیدی و اکسید </a:t>
            </a:r>
            <a:r>
              <a:rPr lang="fa-IR" sz="36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2  Titr" pitchFamily="2" charset="-78"/>
              </a:rPr>
              <a:t>کنندگان</a:t>
            </a:r>
            <a:r>
              <a:rPr lang="fa-IR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2  Titr" pitchFamily="2" charset="-78"/>
              </a:rPr>
              <a:t>: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fa-IR" sz="26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Mitra" panose="00000400000000000000" pitchFamily="2" charset="-78"/>
              </a:rPr>
              <a:t>باران اسیدی به </a:t>
            </a:r>
            <a:r>
              <a:rPr lang="fa-IR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B Mitra" panose="00000400000000000000" pitchFamily="2" charset="-78"/>
              </a:rPr>
              <a:t>نزولات</a:t>
            </a:r>
            <a:r>
              <a:rPr lang="fa-IR" sz="26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Mitra" panose="00000400000000000000" pitchFamily="2" charset="-78"/>
              </a:rPr>
              <a:t> جوی که قدرت اسیدی آن بطور قابل توجهی بیش از باران طبیعی (یعنی آلوده نشده)، که خود به علت حل شدن دی اکسید کربن هوا در آن و تشکیل </a:t>
            </a:r>
            <a:r>
              <a:rPr lang="fa-IR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B Mitra" panose="00000400000000000000" pitchFamily="2" charset="-78"/>
              </a:rPr>
              <a:t>اسیدکربنیک</a:t>
            </a:r>
            <a:r>
              <a:rPr lang="fa-IR" sz="26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Mitra" panose="00000400000000000000" pitchFamily="2" charset="-78"/>
              </a:rPr>
              <a:t> به طور ملایم اسیدی است ، اطلاق می شود .</a:t>
            </a:r>
          </a:p>
          <a:p>
            <a:endParaRPr lang="fa-IR" sz="3600" b="1" dirty="0">
              <a:solidFill>
                <a:schemeClr val="tx1">
                  <a:lumMod val="95000"/>
                  <a:lumOff val="5000"/>
                </a:schemeClr>
              </a:solidFill>
              <a:cs typeface="2  Titr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956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304800"/>
            <a:ext cx="8610600" cy="5943600"/>
          </a:xfrm>
        </p:spPr>
        <p:txBody>
          <a:bodyPr>
            <a:no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fa-IR" sz="3200" dirty="0" smtClean="0">
                <a:solidFill>
                  <a:schemeClr val="tx1"/>
                </a:solidFill>
                <a:cs typeface="B Mitra" panose="00000400000000000000" pitchFamily="2" charset="-78"/>
              </a:rPr>
              <a:t>به دلیل همین مسائل همه موظفند مصرف سوخت های فسیلی را به پایین ترین سطح برسانند . بنابراین ساختمان باید </a:t>
            </a:r>
            <a:r>
              <a:rPr lang="fa-IR" sz="3200" dirty="0" err="1" smtClean="0">
                <a:solidFill>
                  <a:schemeClr val="tx1"/>
                </a:solidFill>
                <a:cs typeface="B Mitra" panose="00000400000000000000" pitchFamily="2" charset="-78"/>
              </a:rPr>
              <a:t>بگونه</a:t>
            </a:r>
            <a:r>
              <a:rPr lang="fa-IR" sz="3200" dirty="0" smtClean="0">
                <a:solidFill>
                  <a:schemeClr val="tx1"/>
                </a:solidFill>
                <a:cs typeface="B Mitra" panose="00000400000000000000" pitchFamily="2" charset="-78"/>
              </a:rPr>
              <a:t> ای طراحی و ساخته شود که مصرف سوخت های فسیلی در تابستان و زمستان در آن به حداقل برسد . پس می بایست انرژی های تجدید پذیر جایگزین سوخت های فسیلی گردد .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fa-IR" sz="3200" dirty="0" smtClean="0">
                <a:solidFill>
                  <a:schemeClr val="tx1"/>
                </a:solidFill>
                <a:cs typeface="B Mitra" panose="00000400000000000000" pitchFamily="2" charset="-78"/>
              </a:rPr>
              <a:t>قوانین </a:t>
            </a:r>
            <a:r>
              <a:rPr lang="fa-IR" sz="3200" dirty="0" err="1" smtClean="0">
                <a:solidFill>
                  <a:schemeClr val="tx1"/>
                </a:solidFill>
                <a:cs typeface="B Mitra" panose="00000400000000000000" pitchFamily="2" charset="-78"/>
              </a:rPr>
              <a:t>ترمودینامیک</a:t>
            </a:r>
            <a:r>
              <a:rPr lang="fa-IR" sz="3200" dirty="0" smtClean="0">
                <a:solidFill>
                  <a:schemeClr val="tx1"/>
                </a:solidFill>
                <a:cs typeface="B Mitra" panose="00000400000000000000" pitchFamily="2" charset="-78"/>
              </a:rPr>
              <a:t> :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fa-IR" sz="3200" dirty="0" smtClean="0">
                <a:solidFill>
                  <a:schemeClr val="tx1"/>
                </a:solidFill>
                <a:cs typeface="B Mitra" panose="00000400000000000000" pitchFamily="2" charset="-78"/>
              </a:rPr>
              <a:t>انرژی از بین </a:t>
            </a:r>
            <a:r>
              <a:rPr lang="fa-IR" sz="3200" dirty="0" err="1" smtClean="0">
                <a:solidFill>
                  <a:schemeClr val="tx1"/>
                </a:solidFill>
                <a:cs typeface="B Mitra" panose="00000400000000000000" pitchFamily="2" charset="-78"/>
              </a:rPr>
              <a:t>نمی</a:t>
            </a:r>
            <a:r>
              <a:rPr lang="fa-IR" sz="3200" dirty="0" smtClean="0">
                <a:solidFill>
                  <a:schemeClr val="tx1"/>
                </a:solidFill>
                <a:cs typeface="B Mitra" panose="00000400000000000000" pitchFamily="2" charset="-78"/>
              </a:rPr>
              <a:t> رود بلکه از صورتی به صورت دیگر تبدیل می شود .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fa-IR" sz="3200" dirty="0" smtClean="0">
                <a:solidFill>
                  <a:schemeClr val="tx1"/>
                </a:solidFill>
                <a:cs typeface="B Mitra" panose="00000400000000000000" pitchFamily="2" charset="-78"/>
              </a:rPr>
              <a:t>انرژی ورودی و خروجی برابر است . اگر برابر نبود یعنی جایی انرژی ذخیره شده است .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fa-IR" sz="3200" dirty="0" smtClean="0">
                <a:solidFill>
                  <a:schemeClr val="tx1"/>
                </a:solidFill>
                <a:cs typeface="B Mitra" panose="00000400000000000000" pitchFamily="2" charset="-78"/>
              </a:rPr>
              <a:t>حالت حرکت انرژی از جای گرم به سرد است .</a:t>
            </a:r>
          </a:p>
        </p:txBody>
      </p:sp>
    </p:spTree>
    <p:extLst>
      <p:ext uri="{BB962C8B-B14F-4D97-AF65-F5344CB8AC3E}">
        <p14:creationId xmlns:p14="http://schemas.microsoft.com/office/powerpoint/2010/main" val="2813685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209800"/>
            <a:ext cx="6019800" cy="3276600"/>
          </a:xfrm>
        </p:spPr>
        <p:txBody>
          <a:bodyPr>
            <a:noAutofit/>
          </a:bodyPr>
          <a:lstStyle/>
          <a:p>
            <a:pPr algn="ctr"/>
            <a:r>
              <a:rPr lang="fa-IR" sz="8800" dirty="0">
                <a:cs typeface="2  Titr" pitchFamily="2" charset="-78"/>
              </a:rPr>
              <a:t>فصل </a:t>
            </a:r>
            <a:r>
              <a:rPr lang="fa-IR" sz="8800" dirty="0" smtClean="0">
                <a:cs typeface="2  Titr" pitchFamily="2" charset="-78"/>
              </a:rPr>
              <a:t>دوم</a:t>
            </a:r>
            <a:r>
              <a:rPr lang="fa-IR" sz="8800" smtClean="0">
                <a:cs typeface="2  Titr" pitchFamily="2" charset="-78"/>
              </a:rPr>
              <a:t/>
            </a:r>
            <a:br>
              <a:rPr lang="fa-IR" sz="8800" smtClean="0">
                <a:cs typeface="2  Titr" pitchFamily="2" charset="-78"/>
              </a:rPr>
            </a:br>
            <a:r>
              <a:rPr lang="fa-IR" sz="8800" smtClean="0">
                <a:cs typeface="2  Titr" pitchFamily="2" charset="-78"/>
              </a:rPr>
              <a:t>اقلیم ...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2687434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066800"/>
            <a:ext cx="8229600" cy="3200400"/>
          </a:xfrm>
        </p:spPr>
        <p:txBody>
          <a:bodyPr>
            <a:noAutofit/>
          </a:bodyPr>
          <a:lstStyle/>
          <a:p>
            <a:r>
              <a:rPr lang="fa-IR" sz="8800" b="1" dirty="0" smtClean="0">
                <a:cs typeface="2  Titr" pitchFamily="2" charset="-78"/>
              </a:rPr>
              <a:t>فصل اول</a:t>
            </a:r>
            <a:br>
              <a:rPr lang="fa-IR" sz="8800" b="1" dirty="0" smtClean="0">
                <a:cs typeface="2  Titr" pitchFamily="2" charset="-78"/>
              </a:rPr>
            </a:br>
            <a:r>
              <a:rPr lang="fa-IR" sz="6000" b="1" dirty="0" smtClean="0">
                <a:cs typeface="2  Titr" pitchFamily="2" charset="-78"/>
              </a:rPr>
              <a:t>منابع انرژی</a:t>
            </a:r>
            <a:endParaRPr lang="en-US" sz="6000" b="1" dirty="0">
              <a:solidFill>
                <a:schemeClr val="tx2">
                  <a:lumMod val="60000"/>
                  <a:lumOff val="40000"/>
                </a:schemeClr>
              </a:solidFill>
              <a:latin typeface="2  Titr"/>
              <a:cs typeface="B Ti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20807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0" y="228600"/>
            <a:ext cx="4800600" cy="1143000"/>
          </a:xfrm>
        </p:spPr>
        <p:txBody>
          <a:bodyPr>
            <a:normAutofit/>
          </a:bodyPr>
          <a:lstStyle/>
          <a:p>
            <a:pPr algn="r"/>
            <a:r>
              <a:rPr lang="fa-IR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2  Titr" pitchFamily="2" charset="-78"/>
              </a:rPr>
              <a:t>منابع </a:t>
            </a:r>
            <a:r>
              <a:rPr lang="fa-IR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2  Titr" pitchFamily="2" charset="-78"/>
              </a:rPr>
              <a:t>انرژی</a:t>
            </a:r>
            <a:endParaRPr lang="fa-IR" b="1" dirty="0">
              <a:solidFill>
                <a:schemeClr val="tx1">
                  <a:lumMod val="95000"/>
                  <a:lumOff val="5000"/>
                </a:schemeClr>
              </a:solidFill>
              <a:cs typeface="2 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305800" cy="4419600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fa-IR" sz="3200" b="0" dirty="0" smtClean="0">
                <a:cs typeface="B Mitra" pitchFamily="2" charset="-78"/>
              </a:rPr>
              <a:t>از </a:t>
            </a:r>
            <a:r>
              <a:rPr lang="fa-IR" sz="3200" b="0" dirty="0" smtClean="0">
                <a:cs typeface="B Mitra" pitchFamily="2" charset="-78"/>
              </a:rPr>
              <a:t>عناصر مهم کمال یک محیط مصنوع پایدار ، بهینه سازی مصرف انرژی است و توجه به وضعیت اقلیمی و تاثیر آن بر توسعه مهمترین عامل پایداری می باشد .</a:t>
            </a:r>
          </a:p>
          <a:p>
            <a:pPr marL="0" indent="0" algn="just" rtl="1">
              <a:buNone/>
            </a:pPr>
            <a:r>
              <a:rPr lang="fa-IR" sz="3200" b="0" dirty="0" smtClean="0">
                <a:cs typeface="B Mitra" pitchFamily="2" charset="-78"/>
              </a:rPr>
              <a:t>امروزه مهم ترین هدف جوامع محتلف علاوه بر ادامه ی حیات فیزیکی ، تامین یا استمرار بخشیدن به یک توسعه ی پایدار است.</a:t>
            </a:r>
          </a:p>
          <a:p>
            <a:pPr marL="0" indent="0" algn="just" rtl="1">
              <a:buNone/>
            </a:pPr>
            <a:r>
              <a:rPr lang="en-US" sz="3200" b="0" dirty="0" smtClean="0">
                <a:cs typeface="B Mitra" pitchFamily="2" charset="-78"/>
              </a:rPr>
              <a:t>“</a:t>
            </a:r>
            <a:r>
              <a:rPr lang="fa-IR" sz="3200" b="0" dirty="0" smtClean="0">
                <a:cs typeface="B Mitra" pitchFamily="2" charset="-78"/>
              </a:rPr>
              <a:t>توسعه ی پایدار</a:t>
            </a:r>
            <a:r>
              <a:rPr lang="en-US" sz="3200" b="0" dirty="0" smtClean="0">
                <a:cs typeface="B Mitra" pitchFamily="2" charset="-78"/>
              </a:rPr>
              <a:t>”</a:t>
            </a:r>
            <a:r>
              <a:rPr lang="fa-IR" sz="3200" b="0" dirty="0" smtClean="0">
                <a:cs typeface="B Mitra" pitchFamily="2" charset="-78"/>
              </a:rPr>
              <a:t> عبارت است از توسعه ای که احتیاجات نسل امروز را بدون صدمه زدن به توانایی تامین نیازهای نسل های آینده برآورده نماید.</a:t>
            </a:r>
          </a:p>
          <a:p>
            <a:pPr marL="0" indent="0" algn="just" rtl="1">
              <a:buNone/>
            </a:pPr>
            <a:endParaRPr lang="fa-IR" dirty="0" smtClean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6055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839200" cy="6019800"/>
          </a:xfrm>
        </p:spPr>
        <p:txBody>
          <a:bodyPr>
            <a:normAutofit/>
          </a:bodyPr>
          <a:lstStyle/>
          <a:p>
            <a:pPr algn="r"/>
            <a:r>
              <a:rPr lang="en-US" sz="3200" dirty="0">
                <a:cs typeface="B Mitra" pitchFamily="2" charset="-78"/>
              </a:rPr>
              <a:t>.</a:t>
            </a:r>
            <a:r>
              <a:rPr lang="en-US" sz="3200" b="0" dirty="0" smtClean="0">
                <a:solidFill>
                  <a:schemeClr val="tx1"/>
                </a:solidFill>
                <a:effectLst/>
                <a:cs typeface="B Mitra" pitchFamily="2" charset="-78"/>
              </a:rPr>
              <a:t>..</a:t>
            </a:r>
            <a:r>
              <a:rPr lang="en-US" sz="3200" b="0" dirty="0" smtClean="0">
                <a:solidFill>
                  <a:schemeClr val="tx1"/>
                </a:solidFill>
                <a:effectLst/>
                <a:cs typeface="B Mitra" pitchFamily="2" charset="-78"/>
              </a:rPr>
              <a:t/>
            </a:r>
            <a:br>
              <a:rPr lang="en-US" sz="3200" b="0" dirty="0" smtClean="0">
                <a:solidFill>
                  <a:schemeClr val="tx1"/>
                </a:solidFill>
                <a:effectLst/>
                <a:cs typeface="B Mitra" pitchFamily="2" charset="-78"/>
              </a:rPr>
            </a:br>
            <a:r>
              <a:rPr lang="en-US" sz="3200" b="0" dirty="0" smtClean="0">
                <a:solidFill>
                  <a:schemeClr val="tx1"/>
                </a:solidFill>
                <a:effectLst/>
                <a:cs typeface="B Mitra" pitchFamily="2" charset="-78"/>
              </a:rPr>
              <a:t>“</a:t>
            </a:r>
            <a:r>
              <a:rPr lang="fa-IR" sz="3200" b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cs typeface="B Mitra" pitchFamily="2" charset="-78"/>
              </a:rPr>
              <a:t>فلسفه ی طراحی پایدار</a:t>
            </a:r>
            <a:r>
              <a:rPr lang="en-US" sz="3200" b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cs typeface="B Mitra" pitchFamily="2" charset="-78"/>
              </a:rPr>
              <a:t>”</a:t>
            </a:r>
            <a:r>
              <a:rPr lang="fa-IR" sz="3200" b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cs typeface="B Mitra" pitchFamily="2" charset="-78"/>
              </a:rPr>
              <a:t> </a:t>
            </a:r>
            <a:r>
              <a:rPr lang="fa-IR" sz="32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cs typeface="B Mitra" pitchFamily="2" charset="-78"/>
              </a:rPr>
              <a:t>مبتنی بر تامین و </a:t>
            </a:r>
            <a:r>
              <a:rPr lang="fa-IR" sz="3200" b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cs typeface="B Mitra" pitchFamily="2" charset="-78"/>
              </a:rPr>
              <a:t>تعدیل احتیاجات </a:t>
            </a:r>
            <a:r>
              <a:rPr lang="fa-IR" sz="32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cs typeface="B Mitra" pitchFamily="2" charset="-78"/>
              </a:rPr>
              <a:t>و نه صرفا خواسته های </a:t>
            </a:r>
            <a:r>
              <a:rPr lang="fa-IR" sz="3200" b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cs typeface="B Mitra" pitchFamily="2" charset="-78"/>
              </a:rPr>
              <a:t>بشری براساس ظرفیت های فرهنگی و طبیعی محیط زیست است.</a:t>
            </a:r>
            <a:br>
              <a:rPr lang="fa-IR" sz="3200" b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cs typeface="B Mitra" pitchFamily="2" charset="-78"/>
              </a:rPr>
            </a:br>
            <a:r>
              <a:rPr lang="fa-IR" sz="3200" b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cs typeface="B Mitra" pitchFamily="2" charset="-78"/>
              </a:rPr>
              <a:t> بنابراین </a:t>
            </a:r>
            <a:r>
              <a:rPr lang="en-US" sz="3200" b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cs typeface="B Mitra" pitchFamily="2" charset="-78"/>
              </a:rPr>
              <a:t>“</a:t>
            </a:r>
            <a:r>
              <a:rPr lang="fa-IR" sz="3200" b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cs typeface="B Mitra" pitchFamily="2" charset="-78"/>
              </a:rPr>
              <a:t>طراحی پایدار</a:t>
            </a:r>
            <a:r>
              <a:rPr lang="en-US" sz="3200" b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cs typeface="B Mitra" pitchFamily="2" charset="-78"/>
              </a:rPr>
              <a:t>”</a:t>
            </a:r>
            <a:r>
              <a:rPr lang="fa-IR" sz="3200" b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cs typeface="B Mitra" pitchFamily="2" charset="-78"/>
              </a:rPr>
              <a:t> تاثیرات سوء بر محیط زیست ،تولید و مصرف انرژی</a:t>
            </a:r>
            <a:r>
              <a:rPr lang="fa-IR" sz="3200" b="0" spc="6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cs typeface="B Mitra" pitchFamily="2" charset="-78"/>
              </a:rPr>
              <a:t> </a:t>
            </a:r>
            <a:r>
              <a:rPr lang="fa-IR" sz="3200" b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cs typeface="B Mitra" pitchFamily="2" charset="-78"/>
              </a:rPr>
              <a:t>و مصالح را به حداقل ممکن می رساند .</a:t>
            </a:r>
            <a:br>
              <a:rPr lang="fa-IR" sz="3200" b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cs typeface="B Mitra" pitchFamily="2" charset="-78"/>
              </a:rPr>
            </a:br>
            <a:r>
              <a:rPr lang="fa-IR" sz="3200" b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cs typeface="B Mitra" pitchFamily="2" charset="-78"/>
              </a:rPr>
              <a:t>در شرایط ایده آل ، در صورت ضرورت توسعه ، طرحی پایدار است که بتواند بر اساس مصالح طبیعی موجود در منطقه شکل گرفته و انرژی مورد نیاز خود را از طریق منابع تجدید شونده ی طبیعی تامین و ضایعات و مواد دورریز تولید شده را تدبیر نماید .</a:t>
            </a:r>
            <a:r>
              <a:rPr lang="fa-IR" sz="44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cs typeface="B Mitra" pitchFamily="2" charset="-78"/>
              </a:rPr>
              <a:t/>
            </a:r>
            <a:br>
              <a:rPr lang="fa-IR" sz="44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cs typeface="B Mitra" pitchFamily="2" charset="-78"/>
              </a:rPr>
            </a:br>
            <a:endParaRPr lang="fa-IR" sz="4400" b="0" dirty="0">
              <a:solidFill>
                <a:schemeClr val="tx1">
                  <a:lumMod val="95000"/>
                  <a:lumOff val="5000"/>
                </a:schemeClr>
              </a:solidFill>
              <a:effectLst/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0391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274638"/>
            <a:ext cx="9220200" cy="1143000"/>
          </a:xfrm>
        </p:spPr>
        <p:txBody>
          <a:bodyPr>
            <a:normAutofit/>
          </a:bodyPr>
          <a:lstStyle/>
          <a:p>
            <a:pPr marL="457200" indent="-457200" algn="r">
              <a:buFont typeface="Wingdings" pitchFamily="2" charset="2"/>
              <a:buChar char="v"/>
            </a:pPr>
            <a:r>
              <a:rPr lang="fa-IR" sz="3800" b="1" dirty="0" smtClean="0">
                <a:cs typeface="2  Titr" pitchFamily="2" charset="-78"/>
              </a:rPr>
              <a:t>انرژی ها (حامل های انرژی) </a:t>
            </a:r>
            <a:r>
              <a:rPr lang="fa-IR" sz="3800" b="1" dirty="0" smtClean="0">
                <a:cs typeface="2  Titr" pitchFamily="2" charset="-78"/>
              </a:rPr>
              <a:t>دو </a:t>
            </a:r>
            <a:r>
              <a:rPr lang="fa-IR" sz="3800" b="1" dirty="0" smtClean="0">
                <a:cs typeface="2  Titr" pitchFamily="2" charset="-78"/>
              </a:rPr>
              <a:t>نوع می باشند :</a:t>
            </a:r>
            <a:endParaRPr lang="fa-IR" sz="3800" b="1" dirty="0">
              <a:cs typeface="2 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cs typeface="2  Titr" pitchFamily="2" charset="-78"/>
              </a:rPr>
              <a:t>الف – تجدید پذیر : </a:t>
            </a:r>
          </a:p>
          <a:p>
            <a:pPr marL="0" indent="0">
              <a:buNone/>
            </a:pPr>
            <a:r>
              <a:rPr lang="fa-IR" dirty="0" smtClean="0">
                <a:cs typeface="B Mitra" pitchFamily="2" charset="-78"/>
              </a:rPr>
              <a:t>به آن دسته از انرژی هایی گفته می شود که جایگزین می شوند و فانی نیستند و منابع لایزال دارند . </a:t>
            </a:r>
          </a:p>
          <a:p>
            <a:pPr marL="0" indent="0">
              <a:buNone/>
            </a:pPr>
            <a:endParaRPr lang="fa-IR" dirty="0" smtClean="0">
              <a:cs typeface="B Mitra" pitchFamily="2" charset="-78"/>
            </a:endParaRPr>
          </a:p>
          <a:p>
            <a:r>
              <a:rPr lang="fa-IR" dirty="0" smtClean="0">
                <a:cs typeface="2  Titr" pitchFamily="2" charset="-78"/>
              </a:rPr>
              <a:t>ب-تجدید ناپذیر :</a:t>
            </a:r>
          </a:p>
          <a:p>
            <a:pPr marL="0" indent="0">
              <a:buNone/>
            </a:pPr>
            <a:r>
              <a:rPr lang="fa-IR" dirty="0" smtClean="0">
                <a:cs typeface="B Mitra" pitchFamily="2" charset="-78"/>
              </a:rPr>
              <a:t>به آن دسته از انرژی هایی گفته می شود که دارای ذخیره محدود هستند و در صورت مصرف تمام می شوند . و دارای مشکلات زیست محیطی می باشند .</a:t>
            </a:r>
            <a:endParaRPr lang="fa-IR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5092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0" y="228600"/>
            <a:ext cx="5562600" cy="1143000"/>
          </a:xfrm>
        </p:spPr>
        <p:txBody>
          <a:bodyPr>
            <a:normAutofit/>
          </a:bodyPr>
          <a:lstStyle/>
          <a:p>
            <a:r>
              <a:rPr lang="fa-IR" dirty="0" smtClean="0">
                <a:cs typeface="2  Titr" pitchFamily="2" charset="-78"/>
              </a:rPr>
              <a:t>انواع انرژی های تجدید پذیر :</a:t>
            </a:r>
            <a:endParaRPr lang="fa-IR" dirty="0">
              <a:cs typeface="2 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10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fa-IR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2  Titr" pitchFamily="2" charset="-78"/>
              </a:rPr>
              <a:t>انرژی خورشیدی : </a:t>
            </a:r>
            <a:r>
              <a:rPr lang="fa-IR" sz="28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Mitra" pitchFamily="2" charset="-78"/>
              </a:rPr>
              <a:t>در تابستان چگونه دفع و در زمستان جذب کرد.</a:t>
            </a:r>
          </a:p>
          <a:p>
            <a:pPr>
              <a:buFont typeface="Wingdings" pitchFamily="2" charset="2"/>
              <a:buChar char="v"/>
            </a:pPr>
            <a:r>
              <a:rPr lang="fa-IR" b="1" dirty="0" smtClean="0">
                <a:cs typeface="2  Titr" pitchFamily="2" charset="-78"/>
              </a:rPr>
              <a:t>انرژی زمین گرمایی : </a:t>
            </a:r>
            <a:r>
              <a:rPr lang="fa-IR" sz="2800" dirty="0" smtClean="0">
                <a:cs typeface="B Mitra" pitchFamily="2" charset="-78"/>
              </a:rPr>
              <a:t>منشاء این نوع انرژی هسته مذاب زمین است و در تولید برق </a:t>
            </a:r>
            <a:r>
              <a:rPr lang="fa-IR" sz="2800" dirty="0" smtClean="0">
                <a:cs typeface="B Mitra" pitchFamily="2" charset="-78"/>
              </a:rPr>
              <a:t> و </a:t>
            </a:r>
            <a:r>
              <a:rPr lang="fa-IR" sz="2800" dirty="0" err="1" smtClean="0">
                <a:cs typeface="B Mitra" pitchFamily="2" charset="-78"/>
              </a:rPr>
              <a:t>گرمایش</a:t>
            </a:r>
            <a:r>
              <a:rPr lang="fa-IR" sz="2800" dirty="0" smtClean="0">
                <a:cs typeface="B Mitra" pitchFamily="2" charset="-78"/>
              </a:rPr>
              <a:t> ساختمان می </a:t>
            </a:r>
            <a:r>
              <a:rPr lang="fa-IR" sz="2800" dirty="0" smtClean="0">
                <a:cs typeface="B Mitra" pitchFamily="2" charset="-78"/>
              </a:rPr>
              <a:t>توان از آن استفاده کرد .</a:t>
            </a:r>
          </a:p>
          <a:p>
            <a:pPr>
              <a:buFont typeface="Wingdings" pitchFamily="2" charset="2"/>
              <a:buChar char="v"/>
            </a:pPr>
            <a:r>
              <a:rPr lang="fa-IR" b="1" dirty="0" smtClean="0">
                <a:cs typeface="2  Titr" pitchFamily="2" charset="-78"/>
              </a:rPr>
              <a:t>انرژی باد : </a:t>
            </a:r>
            <a:r>
              <a:rPr lang="fa-IR" sz="2800" dirty="0" smtClean="0">
                <a:cs typeface="B Mitra" pitchFamily="2" charset="-78"/>
              </a:rPr>
              <a:t>توسط ژنراتورها به الکتریسیته تبدیل یا با جانمایی مناسب و جهت مطلوب وزش باد باعث خنکی در تابستان گردید .</a:t>
            </a:r>
          </a:p>
          <a:p>
            <a:pPr>
              <a:buFont typeface="Wingdings" pitchFamily="2" charset="2"/>
              <a:buChar char="v"/>
            </a:pPr>
            <a:r>
              <a:rPr lang="fa-IR" b="1" dirty="0" smtClean="0">
                <a:cs typeface="2  Titr" pitchFamily="2" charset="-78"/>
              </a:rPr>
              <a:t>انرژی آب : </a:t>
            </a:r>
            <a:r>
              <a:rPr lang="fa-IR" sz="2800" dirty="0" smtClean="0">
                <a:cs typeface="B Mitra" pitchFamily="2" charset="-78"/>
              </a:rPr>
              <a:t>چهار روش اصلی بهره برداری از انرژی آبی شامل انرژی امواج ، انرژی جزر و مد ، اختلاف درجه حرارت آب و انرژی هیدرولیک می باشد .</a:t>
            </a:r>
          </a:p>
          <a:p>
            <a:pPr>
              <a:buFont typeface="Wingdings" pitchFamily="2" charset="2"/>
              <a:buChar char="v"/>
            </a:pPr>
            <a:r>
              <a:rPr lang="fa-IR" b="1" dirty="0" smtClean="0">
                <a:cs typeface="2  Titr" pitchFamily="2" charset="-78"/>
              </a:rPr>
              <a:t>انرژی ضایعات و مواد دور ریز : </a:t>
            </a:r>
            <a:r>
              <a:rPr lang="fa-IR" sz="2800" dirty="0" smtClean="0">
                <a:cs typeface="B Mitra" pitchFamily="2" charset="-78"/>
              </a:rPr>
              <a:t>از قبیل سوخت جامد نیروگاه ها ، گاز قابل احتراق ، بیوگاز و </a:t>
            </a:r>
            <a:r>
              <a:rPr lang="fa-IR" sz="2800" dirty="0" smtClean="0">
                <a:cs typeface="B Mitra" pitchFamily="2" charset="-78"/>
              </a:rPr>
              <a:t>الکل .</a:t>
            </a:r>
            <a:endParaRPr lang="fa-IR" sz="2800" dirty="0" smtClean="0">
              <a:cs typeface="B Mitra" pitchFamily="2" charset="-78"/>
            </a:endParaRPr>
          </a:p>
          <a:p>
            <a:pPr marL="0" indent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5039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000" b="1" dirty="0" smtClean="0">
                <a:cs typeface="2  Titr" pitchFamily="2" charset="-78"/>
              </a:rPr>
              <a:t>انواع انرژی های تجدید ناپذیر (فناپذیر) :</a:t>
            </a:r>
            <a:endParaRPr lang="fa-IR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b="1" dirty="0" smtClean="0">
                <a:cs typeface="2  Titr" pitchFamily="2" charset="-78"/>
              </a:rPr>
              <a:t>چوب و هیزم : </a:t>
            </a:r>
            <a:r>
              <a:rPr lang="fa-IR" sz="2400" dirty="0" smtClean="0">
                <a:cs typeface="B Mitra" pitchFamily="2" charset="-78"/>
              </a:rPr>
              <a:t>باعث از بین رفتن جنگلها شده و در مصارف پخت و پز و گرمایش و ... کاربرد دارد و با سوزاندن باعث آلودگی هوا می شود .</a:t>
            </a:r>
          </a:p>
          <a:p>
            <a:pPr marL="0" indent="0">
              <a:buNone/>
            </a:pPr>
            <a:endParaRPr lang="fa-IR" sz="2800" dirty="0" smtClean="0">
              <a:cs typeface="2  Titr" pitchFamily="2" charset="-78"/>
            </a:endParaRPr>
          </a:p>
          <a:p>
            <a:r>
              <a:rPr lang="fa-IR" b="1" dirty="0" smtClean="0">
                <a:cs typeface="2  Titr" pitchFamily="2" charset="-78"/>
              </a:rPr>
              <a:t>انرژی های فسیلی : </a:t>
            </a:r>
            <a:r>
              <a:rPr lang="fa-IR" sz="2400" dirty="0" smtClean="0">
                <a:cs typeface="B Mitra" pitchFamily="2" charset="-78"/>
              </a:rPr>
              <a:t>از قبیل نفت ، گاز ، ذغال سنگ و فرآورده های نفتی  که از بقایای حیوانات و گیاهان تحت شرایط شیمیایی خاص در طول حدود پانصد میلیون سال تشکیل شده است .</a:t>
            </a:r>
          </a:p>
          <a:p>
            <a:pPr marL="0" indent="0">
              <a:buNone/>
            </a:pPr>
            <a:endParaRPr lang="fa-IR" sz="2800" dirty="0" smtClean="0">
              <a:cs typeface="2  Titr" pitchFamily="2" charset="-78"/>
            </a:endParaRPr>
          </a:p>
          <a:p>
            <a:r>
              <a:rPr lang="fa-IR" b="1" dirty="0" smtClean="0">
                <a:cs typeface="2  Titr" pitchFamily="2" charset="-78"/>
              </a:rPr>
              <a:t>انرژی هسته ای : </a:t>
            </a:r>
            <a:r>
              <a:rPr lang="fa-IR" sz="2400" dirty="0" smtClean="0">
                <a:cs typeface="B Mitra" pitchFamily="2" charset="-78"/>
              </a:rPr>
              <a:t>واکنش هایی که در هسته ی اتم های عناصر صورت می گیرد همراه با تبادل انرژی به مقدار قابل ملاحظه ای بوده و این گونه واکنش ها به دو نوع شکافت هسته ای و همجوشی هسته ای تقسیم می شوند .</a:t>
            </a:r>
            <a:endParaRPr lang="fa-IR" sz="2400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2900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28600"/>
            <a:ext cx="7086600" cy="1143000"/>
          </a:xfrm>
        </p:spPr>
        <p:txBody>
          <a:bodyPr>
            <a:normAutofit/>
          </a:bodyPr>
          <a:lstStyle/>
          <a:p>
            <a:pPr algn="r"/>
            <a:r>
              <a:rPr lang="fa-IR" sz="4000" b="1" dirty="0" smtClean="0">
                <a:cs typeface="2  Titr" pitchFamily="2" charset="-78"/>
              </a:rPr>
              <a:t>مسائل عمده در حفظ محیط زیست :</a:t>
            </a:r>
            <a:endParaRPr lang="fa-IR" sz="4000" b="1" dirty="0"/>
          </a:p>
        </p:txBody>
      </p:sp>
      <p:sp>
        <p:nvSpPr>
          <p:cNvPr id="6" name="Subtitle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257800"/>
          </a:xfrm>
        </p:spPr>
        <p:txBody>
          <a:bodyPr>
            <a:normAutofit lnSpcReduction="10000"/>
          </a:bodyPr>
          <a:lstStyle/>
          <a:p>
            <a:pPr algn="r">
              <a:buFont typeface="Wingdings" pitchFamily="2" charset="2"/>
              <a:buChar char="q"/>
            </a:pPr>
            <a:r>
              <a:rPr lang="fa-IR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2  Titr" pitchFamily="2" charset="-78"/>
              </a:rPr>
              <a:t>عدم توازن گازها در جو زمین:</a:t>
            </a:r>
          </a:p>
          <a:p>
            <a:pPr algn="r"/>
            <a:r>
              <a:rPr lang="fa-IR" sz="2600" dirty="0" smtClean="0">
                <a:cs typeface="B Mitra" pitchFamily="2" charset="-78"/>
              </a:rPr>
              <a:t> باعث افزایش درجه حرارت زمین </a:t>
            </a:r>
            <a:r>
              <a:rPr lang="fa-IR" sz="2600" dirty="0" smtClean="0">
                <a:cs typeface="B Mitra" pitchFamily="2" charset="-78"/>
              </a:rPr>
              <a:t>می گردد </a:t>
            </a:r>
            <a:r>
              <a:rPr lang="fa-IR" sz="2600" dirty="0" smtClean="0">
                <a:cs typeface="B Mitra" pitchFamily="2" charset="-78"/>
              </a:rPr>
              <a:t>و در نتیجه امکان سکونت انسان در سیاره زمین را از بین می برد.</a:t>
            </a:r>
          </a:p>
          <a:p>
            <a:pPr algn="r">
              <a:buFont typeface="Wingdings" pitchFamily="2" charset="2"/>
              <a:buChar char="q"/>
            </a:pPr>
            <a:r>
              <a:rPr lang="fa-IR" sz="3900" b="1" dirty="0" smtClean="0">
                <a:cs typeface="2  Titr" pitchFamily="2" charset="-78"/>
              </a:rPr>
              <a:t>ازدیاد گرما:</a:t>
            </a:r>
          </a:p>
          <a:p>
            <a:pPr algn="r"/>
            <a:r>
              <a:rPr lang="fa-IR" sz="2500" dirty="0" smtClean="0">
                <a:cs typeface="B Mitra" pitchFamily="2" charset="-78"/>
              </a:rPr>
              <a:t>متوسط درجه حرارت زمین در حدود 33 درجه سانتیگراد است که در یکصد سال گذشته به میزان 0.3 تا 0.6 درجه ی سانتیگراد افزایش یافت است .</a:t>
            </a:r>
          </a:p>
          <a:p>
            <a:pPr algn="just"/>
            <a:r>
              <a:rPr lang="fa-IR" sz="2500" dirty="0" smtClean="0">
                <a:cs typeface="B Mitra" pitchFamily="2" charset="-78"/>
              </a:rPr>
              <a:t>گازهای گلخانه ای که باعث ازدیاد دمای سطح زمین می شوند از قبیل دی اکسید کربن ، متان ، ترکیبات مصنوعی کلروفلوئوروکربن باعث ایجاد امواج با طول موج بلند می شوند و این امواج به سطح زمین منعکس می شوند و گرمایی که در حالت عادی به سمت خارج از جو حرکت می کند را نزدیک سطح زمین نگه می دارند (مانند پتو عمل می کنند) و باعث </a:t>
            </a:r>
            <a:r>
              <a:rPr lang="fa-IR" sz="2500" dirty="0" smtClean="0">
                <a:cs typeface="B Mitra" pitchFamily="2" charset="-78"/>
              </a:rPr>
              <a:t>ازدیاد دمای </a:t>
            </a:r>
            <a:r>
              <a:rPr lang="fa-IR" sz="2500" dirty="0" smtClean="0">
                <a:cs typeface="B Mitra" pitchFamily="2" charset="-78"/>
              </a:rPr>
              <a:t>سطح زمین می شوند این فرآیند به طور عمومی  اثر گلخانه ای </a:t>
            </a:r>
            <a:r>
              <a:rPr lang="fa-IR" sz="2500" dirty="0" smtClean="0">
                <a:cs typeface="B Mitra" pitchFamily="2" charset="-78"/>
              </a:rPr>
              <a:t>نامیده </a:t>
            </a:r>
            <a:r>
              <a:rPr lang="fa-IR" sz="2500" dirty="0" smtClean="0">
                <a:cs typeface="B Mitra" pitchFamily="2" charset="-78"/>
              </a:rPr>
              <a:t>می شود زیرا مانند دیوارهای شیشه ای یک گلخانه عمل میکند که هوای گرم را محبوس می کنند </a:t>
            </a:r>
            <a:r>
              <a:rPr lang="fa-IR" sz="2500" dirty="0" smtClean="0">
                <a:cs typeface="B Mitra" pitchFamily="2" charset="-78"/>
              </a:rPr>
              <a:t>.</a:t>
            </a:r>
            <a:endParaRPr lang="fa-IR" sz="2500" dirty="0" smtClean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49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304800"/>
            <a:ext cx="8839200" cy="5334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fa-IR" sz="3600" b="1" dirty="0">
                <a:solidFill>
                  <a:schemeClr val="tx1">
                    <a:lumMod val="95000"/>
                    <a:lumOff val="5000"/>
                  </a:schemeClr>
                </a:solidFill>
                <a:cs typeface="2  Titr" pitchFamily="2" charset="-78"/>
              </a:rPr>
              <a:t>گرمای </a:t>
            </a:r>
            <a:r>
              <a:rPr lang="fa-IR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2  Titr" pitchFamily="2" charset="-78"/>
              </a:rPr>
              <a:t>گلخانه ای: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a-IR" sz="26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Mitra" panose="00000400000000000000" pitchFamily="2" charset="-78"/>
              </a:rPr>
              <a:t>یکی از اثرات آن بالا آمدن سطح کنونی دریا </a:t>
            </a:r>
            <a:r>
              <a:rPr lang="fa-IR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B Mitra" panose="00000400000000000000" pitchFamily="2" charset="-78"/>
              </a:rPr>
              <a:t>هاست</a:t>
            </a:r>
            <a:r>
              <a:rPr lang="fa-IR" sz="26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Mitra" panose="00000400000000000000" pitchFamily="2" charset="-78"/>
              </a:rPr>
              <a:t> که باعث آسیب به جلگه ها و مناطق پرجمعیت و ... می گردد.</a:t>
            </a:r>
          </a:p>
          <a:p>
            <a:endParaRPr lang="fa-IR" sz="2600" dirty="0" smtClean="0">
              <a:solidFill>
                <a:schemeClr val="tx1">
                  <a:lumMod val="95000"/>
                  <a:lumOff val="5000"/>
                </a:schemeClr>
              </a:solidFill>
              <a:cs typeface="B Mitra" panose="00000400000000000000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fa-IR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2  Titr" pitchFamily="2" charset="-78"/>
              </a:rPr>
              <a:t>آلودگی </a:t>
            </a:r>
            <a:r>
              <a:rPr lang="fa-IR" sz="3600" b="1" dirty="0">
                <a:solidFill>
                  <a:schemeClr val="tx1">
                    <a:lumMod val="95000"/>
                    <a:lumOff val="5000"/>
                  </a:schemeClr>
                </a:solidFill>
                <a:cs typeface="2  Titr" pitchFamily="2" charset="-78"/>
              </a:rPr>
              <a:t>های ناشی از گازهای گلخانه </a:t>
            </a:r>
            <a:r>
              <a:rPr lang="fa-IR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2  Titr" pitchFamily="2" charset="-78"/>
              </a:rPr>
              <a:t>ای: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a-IR" sz="26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Mitra" panose="00000400000000000000" pitchFamily="2" charset="-78"/>
              </a:rPr>
              <a:t>فعالیت </a:t>
            </a:r>
            <a:r>
              <a:rPr lang="fa-IR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B Mitra" panose="00000400000000000000" pitchFamily="2" charset="-78"/>
              </a:rPr>
              <a:t>هایی</a:t>
            </a:r>
            <a:r>
              <a:rPr lang="fa-IR" sz="26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Mitra" panose="00000400000000000000" pitchFamily="2" charset="-78"/>
              </a:rPr>
              <a:t> که در ارتباط با تولید انرژی هستند شامل تولید، حمل و نقل، تولیدات کارخانه ها، تامین گرما و سرمای مورد نیاز در بناها از هر عامل دیگری در تغییرات سریع آب و هوا نقش دارند. دی اکسید کربن مهمترین گاز گلخانه ای است که نیمی از ازدیاد اثرات گلخانه ای سالیانه جهان را باعث می شود.</a:t>
            </a:r>
            <a:endParaRPr lang="fa-IR" sz="2600" dirty="0">
              <a:solidFill>
                <a:schemeClr val="tx1">
                  <a:lumMod val="95000"/>
                  <a:lumOff val="5000"/>
                </a:schemeClr>
              </a:solidFill>
              <a:cs typeface="B Mitra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658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</TotalTime>
  <Words>917</Words>
  <Application>Microsoft Office PowerPoint</Application>
  <PresentationFormat>On-screen Show (4:3)</PresentationFormat>
  <Paragraphs>47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2  Bardiya</vt:lpstr>
      <vt:lpstr>2  Titr</vt:lpstr>
      <vt:lpstr>Arial</vt:lpstr>
      <vt:lpstr>B Mitra</vt:lpstr>
      <vt:lpstr>B Tir</vt:lpstr>
      <vt:lpstr>Calibri</vt:lpstr>
      <vt:lpstr>Courier New</vt:lpstr>
      <vt:lpstr>Times New Roman</vt:lpstr>
      <vt:lpstr>Wingdings</vt:lpstr>
      <vt:lpstr>Office Theme</vt:lpstr>
      <vt:lpstr>تنظیم شرایط محیطی2 </vt:lpstr>
      <vt:lpstr>فصل اول منابع انرژی</vt:lpstr>
      <vt:lpstr>منابع انرژی</vt:lpstr>
      <vt:lpstr>... “فلسفه ی طراحی پایدار” مبتنی بر تامین و تعدیل احتیاجات و نه صرفا خواسته های بشری براساس ظرفیت های فرهنگی و طبیعی محیط زیست است.  بنابراین “طراحی پایدار” تاثیرات سوء بر محیط زیست ،تولید و مصرف انرژی و مصالح را به حداقل ممکن می رساند . در شرایط ایده آل ، در صورت ضرورت توسعه ، طرحی پایدار است که بتواند بر اساس مصالح طبیعی موجود در منطقه شکل گرفته و انرژی مورد نیاز خود را از طریق منابع تجدید شونده ی طبیعی تامین و ضایعات و مواد دورریز تولید شده را تدبیر نماید . </vt:lpstr>
      <vt:lpstr>انرژی ها (حامل های انرژی) دو نوع می باشند :</vt:lpstr>
      <vt:lpstr>انواع انرژی های تجدید پذیر :</vt:lpstr>
      <vt:lpstr>انواع انرژی های تجدید ناپذیر (فناپذیر) :</vt:lpstr>
      <vt:lpstr>مسائل عمده در حفظ محیط زیست :</vt:lpstr>
      <vt:lpstr>PowerPoint Presentation</vt:lpstr>
      <vt:lpstr>PowerPoint Presentation</vt:lpstr>
      <vt:lpstr>PowerPoint Presentation</vt:lpstr>
      <vt:lpstr>فصل دوم اقلیم ...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تنظیم شرایط محیطی</dc:title>
  <dc:creator>data rayaneh shomal</dc:creator>
  <cp:lastModifiedBy>mozhan</cp:lastModifiedBy>
  <cp:revision>31</cp:revision>
  <dcterms:created xsi:type="dcterms:W3CDTF">2006-08-16T00:00:00Z</dcterms:created>
  <dcterms:modified xsi:type="dcterms:W3CDTF">2020-03-28T03:26:05Z</dcterms:modified>
</cp:coreProperties>
</file>