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C70086BF-C72E-4404-9313-28A69FC47162}" type="datetimeFigureOut">
              <a:rPr lang="fa-IR" smtClean="0"/>
              <a:t>07/17/1441</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8007EF5C-F66F-4B8D-AB7F-1226229C5829}" type="slidenum">
              <a:rPr lang="fa-IR" smtClean="0"/>
              <a:t>‹#›</a:t>
            </a:fld>
            <a:endParaRPr lang="fa-IR"/>
          </a:p>
        </p:txBody>
      </p:sp>
    </p:spTree>
    <p:extLst>
      <p:ext uri="{BB962C8B-B14F-4D97-AF65-F5344CB8AC3E}">
        <p14:creationId xmlns:p14="http://schemas.microsoft.com/office/powerpoint/2010/main" val="4029125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959CDEEE-626D-47CD-8D25-AFF015EA4F0A}" type="datetimeFigureOut">
              <a:rPr lang="fa-IR" smtClean="0"/>
              <a:t>07/17/1441</a:t>
            </a:fld>
            <a:endParaRPr lang="fa-IR"/>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fa-IR"/>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9293D432-73BE-48C4-A716-8843351313D9}" type="slidenum">
              <a:rPr lang="fa-IR" smtClean="0"/>
              <a:t>‹#›</a:t>
            </a:fld>
            <a:endParaRPr lang="fa-IR"/>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4129189138"/>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9CDEEE-626D-47CD-8D25-AFF015EA4F0A}" type="datetimeFigureOut">
              <a:rPr lang="fa-IR" smtClean="0"/>
              <a:t>07/17/1441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293D432-73BE-48C4-A716-8843351313D9}" type="slidenum">
              <a:rPr lang="fa-IR" smtClean="0"/>
              <a:t>‹#›</a:t>
            </a:fld>
            <a:endParaRPr lang="fa-IR"/>
          </a:p>
        </p:txBody>
      </p:sp>
    </p:spTree>
    <p:extLst>
      <p:ext uri="{BB962C8B-B14F-4D97-AF65-F5344CB8AC3E}">
        <p14:creationId xmlns:p14="http://schemas.microsoft.com/office/powerpoint/2010/main" val="3446890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959CDEEE-626D-47CD-8D25-AFF015EA4F0A}" type="datetimeFigureOut">
              <a:rPr lang="fa-IR" smtClean="0"/>
              <a:t>07/17/1441</a:t>
            </a:fld>
            <a:endParaRPr lang="fa-IR"/>
          </a:p>
        </p:txBody>
      </p:sp>
      <p:sp>
        <p:nvSpPr>
          <p:cNvPr id="5" name="Footer Placeholder 4"/>
          <p:cNvSpPr>
            <a:spLocks noGrp="1"/>
          </p:cNvSpPr>
          <p:nvPr>
            <p:ph type="ftr" sz="quarter" idx="11"/>
          </p:nvPr>
        </p:nvSpPr>
        <p:spPr>
          <a:xfrm>
            <a:off x="2933699" y="6296615"/>
            <a:ext cx="5959577" cy="365125"/>
          </a:xfrm>
        </p:spPr>
        <p:txBody>
          <a:bodyPr/>
          <a:lstStyle/>
          <a:p>
            <a:endParaRPr lang="fa-IR"/>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9293D432-73BE-48C4-A716-8843351313D9}" type="slidenum">
              <a:rPr lang="fa-IR" smtClean="0"/>
              <a:t>‹#›</a:t>
            </a:fld>
            <a:endParaRPr lang="fa-IR"/>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5087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59CDEEE-626D-47CD-8D25-AFF015EA4F0A}" type="datetimeFigureOut">
              <a:rPr lang="fa-IR" smtClean="0"/>
              <a:t>07/17/1441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293D432-73BE-48C4-A716-8843351313D9}" type="slidenum">
              <a:rPr lang="fa-IR" smtClean="0"/>
              <a:t>‹#›</a:t>
            </a:fld>
            <a:endParaRPr lang="fa-IR"/>
          </a:p>
        </p:txBody>
      </p:sp>
    </p:spTree>
    <p:extLst>
      <p:ext uri="{BB962C8B-B14F-4D97-AF65-F5344CB8AC3E}">
        <p14:creationId xmlns:p14="http://schemas.microsoft.com/office/powerpoint/2010/main" val="1003663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959CDEEE-626D-47CD-8D25-AFF015EA4F0A}" type="datetimeFigureOut">
              <a:rPr lang="fa-IR" smtClean="0"/>
              <a:t>07/17/1441</a:t>
            </a:fld>
            <a:endParaRPr lang="fa-IR"/>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fa-IR"/>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9293D432-73BE-48C4-A716-8843351313D9}" type="slidenum">
              <a:rPr lang="fa-IR" smtClean="0"/>
              <a:t>‹#›</a:t>
            </a:fld>
            <a:endParaRPr lang="fa-IR"/>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4109456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59CDEEE-626D-47CD-8D25-AFF015EA4F0A}" type="datetimeFigureOut">
              <a:rPr lang="fa-IR" smtClean="0"/>
              <a:t>07/17/1441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293D432-73BE-48C4-A716-8843351313D9}" type="slidenum">
              <a:rPr lang="fa-IR" smtClean="0"/>
              <a:t>‹#›</a:t>
            </a:fld>
            <a:endParaRPr lang="fa-IR"/>
          </a:p>
        </p:txBody>
      </p:sp>
    </p:spTree>
    <p:extLst>
      <p:ext uri="{BB962C8B-B14F-4D97-AF65-F5344CB8AC3E}">
        <p14:creationId xmlns:p14="http://schemas.microsoft.com/office/powerpoint/2010/main" val="1221572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9CDEEE-626D-47CD-8D25-AFF015EA4F0A}" type="datetimeFigureOut">
              <a:rPr lang="fa-IR" smtClean="0"/>
              <a:t>07/17/1441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293D432-73BE-48C4-A716-8843351313D9}" type="slidenum">
              <a:rPr lang="fa-IR" smtClean="0"/>
              <a:t>‹#›</a:t>
            </a:fld>
            <a:endParaRPr lang="fa-IR"/>
          </a:p>
        </p:txBody>
      </p:sp>
    </p:spTree>
    <p:extLst>
      <p:ext uri="{BB962C8B-B14F-4D97-AF65-F5344CB8AC3E}">
        <p14:creationId xmlns:p14="http://schemas.microsoft.com/office/powerpoint/2010/main" val="2099847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59CDEEE-626D-47CD-8D25-AFF015EA4F0A}" type="datetimeFigureOut">
              <a:rPr lang="fa-IR" smtClean="0"/>
              <a:t>07/17/1441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293D432-73BE-48C4-A716-8843351313D9}" type="slidenum">
              <a:rPr lang="fa-IR" smtClean="0"/>
              <a:t>‹#›</a:t>
            </a:fld>
            <a:endParaRPr lang="fa-IR"/>
          </a:p>
        </p:txBody>
      </p:sp>
    </p:spTree>
    <p:extLst>
      <p:ext uri="{BB962C8B-B14F-4D97-AF65-F5344CB8AC3E}">
        <p14:creationId xmlns:p14="http://schemas.microsoft.com/office/powerpoint/2010/main" val="483618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959CDEEE-626D-47CD-8D25-AFF015EA4F0A}" type="datetimeFigureOut">
              <a:rPr lang="fa-IR" smtClean="0"/>
              <a:t>07/17/1441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293D432-73BE-48C4-A716-8843351313D9}" type="slidenum">
              <a:rPr lang="fa-IR" smtClean="0"/>
              <a:t>‹#›</a:t>
            </a:fld>
            <a:endParaRPr lang="fa-IR"/>
          </a:p>
        </p:txBody>
      </p:sp>
    </p:spTree>
    <p:extLst>
      <p:ext uri="{BB962C8B-B14F-4D97-AF65-F5344CB8AC3E}">
        <p14:creationId xmlns:p14="http://schemas.microsoft.com/office/powerpoint/2010/main" val="3521616270"/>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959CDEEE-626D-47CD-8D25-AFF015EA4F0A}" type="datetimeFigureOut">
              <a:rPr lang="fa-IR" smtClean="0"/>
              <a:t>07/17/1441</a:t>
            </a:fld>
            <a:endParaRPr lang="fa-IR"/>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fa-IR"/>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9293D432-73BE-48C4-A716-8843351313D9}" type="slidenum">
              <a:rPr lang="fa-IR" smtClean="0"/>
              <a:t>‹#›</a:t>
            </a:fld>
            <a:endParaRPr lang="fa-IR"/>
          </a:p>
        </p:txBody>
      </p:sp>
    </p:spTree>
    <p:extLst>
      <p:ext uri="{BB962C8B-B14F-4D97-AF65-F5344CB8AC3E}">
        <p14:creationId xmlns:p14="http://schemas.microsoft.com/office/powerpoint/2010/main" val="3001762870"/>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959CDEEE-626D-47CD-8D25-AFF015EA4F0A}" type="datetimeFigureOut">
              <a:rPr lang="fa-IR" smtClean="0"/>
              <a:t>07/17/1441</a:t>
            </a:fld>
            <a:endParaRPr lang="fa-IR"/>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fa-IR"/>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9293D432-73BE-48C4-A716-8843351313D9}" type="slidenum">
              <a:rPr lang="fa-IR" smtClean="0"/>
              <a:t>‹#›</a:t>
            </a:fld>
            <a:endParaRPr lang="fa-IR"/>
          </a:p>
        </p:txBody>
      </p:sp>
    </p:spTree>
    <p:extLst>
      <p:ext uri="{BB962C8B-B14F-4D97-AF65-F5344CB8AC3E}">
        <p14:creationId xmlns:p14="http://schemas.microsoft.com/office/powerpoint/2010/main" val="2817130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959CDEEE-626D-47CD-8D25-AFF015EA4F0A}" type="datetimeFigureOut">
              <a:rPr lang="fa-IR" smtClean="0"/>
              <a:t>07/17/1441</a:t>
            </a:fld>
            <a:endParaRPr lang="fa-IR"/>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fa-IR"/>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9293D432-73BE-48C4-A716-8843351313D9}" type="slidenum">
              <a:rPr lang="fa-IR" smtClean="0"/>
              <a:t>‹#›</a:t>
            </a:fld>
            <a:endParaRPr lang="fa-IR"/>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19281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r" defTabSz="914400" rtl="1"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r" defTabSz="914400" rtl="1"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r" defTabSz="914400" rtl="1"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r" defTabSz="914400" rtl="1"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r" defTabSz="914400" rtl="1"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r" defTabSz="914400" rtl="1"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r" defTabSz="914400" rtl="1"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r" defTabSz="914400" rtl="1"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r" defTabSz="914400" rtl="1"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68236" y="1777284"/>
            <a:ext cx="3193961" cy="584775"/>
          </a:xfrm>
          <a:prstGeom prst="rect">
            <a:avLst/>
          </a:prstGeom>
          <a:noFill/>
        </p:spPr>
        <p:txBody>
          <a:bodyPr wrap="square" rtlCol="1">
            <a:spAutoFit/>
          </a:bodyPr>
          <a:lstStyle/>
          <a:p>
            <a:r>
              <a:rPr lang="fa-IR" sz="3200" b="1" dirty="0" smtClean="0">
                <a:solidFill>
                  <a:schemeClr val="bg1"/>
                </a:solidFill>
                <a:cs typeface="B Nazanin" panose="00000400000000000000" pitchFamily="2" charset="-78"/>
              </a:rPr>
              <a:t>انسان طبیعت معماری</a:t>
            </a:r>
            <a:endParaRPr lang="fa-IR" sz="3200" b="1" dirty="0">
              <a:solidFill>
                <a:schemeClr val="bg1"/>
              </a:solidFill>
              <a:cs typeface="B Nazanin" panose="00000400000000000000" pitchFamily="2" charset="-78"/>
            </a:endParaRPr>
          </a:p>
        </p:txBody>
      </p:sp>
      <p:sp>
        <p:nvSpPr>
          <p:cNvPr id="5" name="TextBox 4"/>
          <p:cNvSpPr txBox="1"/>
          <p:nvPr/>
        </p:nvSpPr>
        <p:spPr>
          <a:xfrm>
            <a:off x="8873543" y="2614411"/>
            <a:ext cx="2704563" cy="338554"/>
          </a:xfrm>
          <a:prstGeom prst="rect">
            <a:avLst/>
          </a:prstGeom>
          <a:noFill/>
        </p:spPr>
        <p:txBody>
          <a:bodyPr wrap="square" rtlCol="1">
            <a:spAutoFit/>
          </a:bodyPr>
          <a:lstStyle/>
          <a:p>
            <a:r>
              <a:rPr lang="fa-IR" sz="1600" dirty="0" smtClean="0">
                <a:solidFill>
                  <a:schemeClr val="bg1"/>
                </a:solidFill>
                <a:cs typeface="B Nazanin" panose="00000400000000000000" pitchFamily="2" charset="-78"/>
              </a:rPr>
              <a:t>کارشناسی ناپیوسته ی معاری</a:t>
            </a:r>
            <a:endParaRPr lang="fa-IR" sz="1600" dirty="0">
              <a:solidFill>
                <a:schemeClr val="bg1"/>
              </a:solidFill>
              <a:cs typeface="B Nazanin" panose="00000400000000000000" pitchFamily="2" charset="-78"/>
            </a:endParaRPr>
          </a:p>
        </p:txBody>
      </p:sp>
      <p:sp>
        <p:nvSpPr>
          <p:cNvPr id="6" name="TextBox 5"/>
          <p:cNvSpPr txBox="1"/>
          <p:nvPr/>
        </p:nvSpPr>
        <p:spPr>
          <a:xfrm>
            <a:off x="8718997" y="4417453"/>
            <a:ext cx="2743200" cy="369332"/>
          </a:xfrm>
          <a:prstGeom prst="rect">
            <a:avLst/>
          </a:prstGeom>
          <a:noFill/>
        </p:spPr>
        <p:txBody>
          <a:bodyPr wrap="square" rtlCol="1">
            <a:spAutoFit/>
          </a:bodyPr>
          <a:lstStyle/>
          <a:p>
            <a:r>
              <a:rPr lang="fa-IR" dirty="0" smtClean="0">
                <a:solidFill>
                  <a:schemeClr val="bg1"/>
                </a:solidFill>
                <a:cs typeface="B Nazanin" panose="00000400000000000000" pitchFamily="2" charset="-78"/>
              </a:rPr>
              <a:t>جلسه ی اول</a:t>
            </a:r>
            <a:endParaRPr lang="fa-IR" dirty="0">
              <a:solidFill>
                <a:schemeClr val="bg1"/>
              </a:solidFill>
              <a:cs typeface="B Nazanin" panose="00000400000000000000" pitchFamily="2" charset="-78"/>
            </a:endParaRPr>
          </a:p>
        </p:txBody>
      </p:sp>
    </p:spTree>
    <p:extLst>
      <p:ext uri="{BB962C8B-B14F-4D97-AF65-F5344CB8AC3E}">
        <p14:creationId xmlns:p14="http://schemas.microsoft.com/office/powerpoint/2010/main" val="1711020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59110" y="360609"/>
            <a:ext cx="8718997" cy="2800767"/>
          </a:xfrm>
          <a:prstGeom prst="rect">
            <a:avLst/>
          </a:prstGeom>
          <a:noFill/>
        </p:spPr>
        <p:txBody>
          <a:bodyPr wrap="square" rtlCol="1">
            <a:spAutoFit/>
          </a:bodyPr>
          <a:lstStyle/>
          <a:p>
            <a:pPr algn="r" rtl="1"/>
            <a:r>
              <a:rPr lang="fa-IR" sz="2000" b="1" u="sng" dirty="0" smtClean="0">
                <a:cs typeface="B Nazanin" panose="00000400000000000000" pitchFamily="2" charset="-78"/>
              </a:rPr>
              <a:t>فصل اول</a:t>
            </a:r>
          </a:p>
          <a:p>
            <a:pPr algn="r" rtl="1"/>
            <a:endParaRPr lang="fa-IR" sz="2400" b="1" u="sng" dirty="0" smtClean="0">
              <a:cs typeface="B Nazanin" panose="00000400000000000000" pitchFamily="2" charset="-78"/>
            </a:endParaRPr>
          </a:p>
          <a:p>
            <a:pPr algn="r" rtl="1"/>
            <a:r>
              <a:rPr lang="fa-IR" sz="2000" dirty="0" smtClean="0">
                <a:cs typeface="B Nazanin" panose="00000400000000000000" pitchFamily="2" charset="-78"/>
              </a:rPr>
              <a:t>انسان و طبیعت</a:t>
            </a:r>
          </a:p>
          <a:p>
            <a:pPr algn="r" rtl="1"/>
            <a:endParaRPr lang="fa-IR" dirty="0" smtClean="0">
              <a:cs typeface="B Nazanin" panose="00000400000000000000" pitchFamily="2" charset="-78"/>
            </a:endParaRPr>
          </a:p>
          <a:p>
            <a:pPr algn="r" rtl="1"/>
            <a:r>
              <a:rPr lang="fa-IR" sz="2000" b="1" u="sng" dirty="0" smtClean="0">
                <a:cs typeface="B Nazanin" panose="00000400000000000000" pitchFamily="2" charset="-78"/>
              </a:rPr>
              <a:t>بخش اول:</a:t>
            </a:r>
          </a:p>
          <a:p>
            <a:pPr algn="r" rtl="1"/>
            <a:endParaRPr lang="fa-IR" b="1" u="sng" dirty="0" smtClean="0">
              <a:cs typeface="B Nazanin" panose="00000400000000000000" pitchFamily="2" charset="-78"/>
            </a:endParaRPr>
          </a:p>
          <a:p>
            <a:pPr algn="r" rtl="1"/>
            <a:r>
              <a:rPr lang="fa-IR" sz="2000" dirty="0" smtClean="0">
                <a:cs typeface="B Nazanin" panose="00000400000000000000" pitchFamily="2" charset="-78"/>
              </a:rPr>
              <a:t>تقسیم بندی دوره های زندگی انسان در طول تاریخ </a:t>
            </a:r>
          </a:p>
          <a:p>
            <a:pPr algn="r" rtl="1"/>
            <a:endParaRPr lang="fa-IR" dirty="0">
              <a:cs typeface="B Nazanin" panose="00000400000000000000" pitchFamily="2" charset="-78"/>
            </a:endParaRPr>
          </a:p>
          <a:p>
            <a:pPr algn="r" rtl="1"/>
            <a:endParaRPr lang="fa-IR" dirty="0"/>
          </a:p>
        </p:txBody>
      </p:sp>
      <p:sp>
        <p:nvSpPr>
          <p:cNvPr id="6" name="TextBox 5"/>
          <p:cNvSpPr txBox="1"/>
          <p:nvPr/>
        </p:nvSpPr>
        <p:spPr>
          <a:xfrm>
            <a:off x="1352282" y="2847262"/>
            <a:ext cx="10225825" cy="3170099"/>
          </a:xfrm>
          <a:prstGeom prst="rect">
            <a:avLst/>
          </a:prstGeom>
          <a:noFill/>
        </p:spPr>
        <p:txBody>
          <a:bodyPr wrap="square" rtlCol="1">
            <a:spAutoFit/>
          </a:bodyPr>
          <a:lstStyle/>
          <a:p>
            <a:pPr algn="just" rtl="1"/>
            <a:r>
              <a:rPr lang="fa-IR" sz="2000" dirty="0" smtClean="0">
                <a:cs typeface="B Nazanin" panose="00000400000000000000" pitchFamily="2" charset="-78"/>
              </a:rPr>
              <a:t>دوره های زندگی انسان بر اساس نوع رابطه ی او با طبیعت و چگونگی این رابطه به چهار نوع رابطه ی ارگانیک، فرا ارگانیک، فرو ارگانیک و سمی ارگانیک قابل بررسی است.</a:t>
            </a:r>
          </a:p>
          <a:p>
            <a:pPr algn="just" rtl="1"/>
            <a:r>
              <a:rPr lang="fa-IR" sz="2000" dirty="0" smtClean="0">
                <a:cs typeface="B Nazanin" panose="00000400000000000000" pitchFamily="2" charset="-78"/>
              </a:rPr>
              <a:t>1- </a:t>
            </a:r>
            <a:r>
              <a:rPr lang="fa-IR" sz="2000" b="1" u="sng" dirty="0" smtClean="0">
                <a:cs typeface="B Nazanin" panose="00000400000000000000" pitchFamily="2" charset="-78"/>
              </a:rPr>
              <a:t>ارگانیک: </a:t>
            </a:r>
            <a:r>
              <a:rPr lang="fa-IR" sz="2000" dirty="0" smtClean="0">
                <a:cs typeface="B Nazanin" panose="00000400000000000000" pitchFamily="2" charset="-78"/>
              </a:rPr>
              <a:t>دوران غار نشینی و شکار انسان، زمانی که بشر با نا شناخته های زیادی رو بروست و طبیعت برای او مقدس و دست نیافتنی است. انسان هنوز به محیط زندگی خود شناختی ندارد و مقهور طبیعت است و تحت حاکمیت مطلق طبیعت قرار دارد.</a:t>
            </a:r>
          </a:p>
          <a:p>
            <a:pPr algn="just" rtl="1"/>
            <a:r>
              <a:rPr lang="fa-IR" sz="2000" dirty="0" smtClean="0">
                <a:cs typeface="B Nazanin" panose="00000400000000000000" pitchFamily="2" charset="-78"/>
              </a:rPr>
              <a:t>2- </a:t>
            </a:r>
            <a:r>
              <a:rPr lang="fa-IR" sz="2000" b="1" u="sng" dirty="0" smtClean="0">
                <a:cs typeface="B Nazanin" panose="00000400000000000000" pitchFamily="2" charset="-78"/>
              </a:rPr>
              <a:t>فرا ارگانیک: </a:t>
            </a:r>
            <a:r>
              <a:rPr lang="fa-IR" sz="2000" dirty="0" smtClean="0">
                <a:cs typeface="B Nazanin" panose="00000400000000000000" pitchFamily="2" charset="-78"/>
              </a:rPr>
              <a:t>دوران کشاورزی، دوره ای که انسان نسبت به محیط پیرامون خود کمی شناخت پیدا می کند و به طور محدودی قادر به شناسایی محیط پیرامون خود است. انسان نظم موجود در طبیعت را تا حدودی یافته و سعی در تقلید و کنترل آن دارد، پس با دیدن رویش گیاهان و دانه ها در طبیعت، به تقلید از آن کشاورزی را آغاز کرده و تنها از طبیعت و امکانات موجود در آن استفاده نمی کند، بلکه آن را پرورش داده و تولیدات جدید در جهت ایجاد آسایش استفاده می کند. در این اثنی رابطه ی انسان و طبیعت در مسیر هماهنگ بودن و تطبیق یافتن با طبیعتی است که برای انسان بسیار عظمت دارد.</a:t>
            </a:r>
          </a:p>
          <a:p>
            <a:pPr algn="just" rtl="1"/>
            <a:r>
              <a:rPr lang="fa-IR" sz="2000" dirty="0" smtClean="0">
                <a:cs typeface="B Nazanin" panose="00000400000000000000" pitchFamily="2" charset="-78"/>
              </a:rPr>
              <a:t> </a:t>
            </a:r>
            <a:endParaRPr lang="fa-IR" sz="2000" dirty="0">
              <a:cs typeface="B Nazanin" panose="00000400000000000000" pitchFamily="2" charset="-78"/>
            </a:endParaRPr>
          </a:p>
        </p:txBody>
      </p:sp>
    </p:spTree>
    <p:extLst>
      <p:ext uri="{BB962C8B-B14F-4D97-AF65-F5344CB8AC3E}">
        <p14:creationId xmlns:p14="http://schemas.microsoft.com/office/powerpoint/2010/main" val="2239377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7588" y="2292439"/>
            <a:ext cx="9620519" cy="4093428"/>
          </a:xfrm>
          <a:prstGeom prst="rect">
            <a:avLst/>
          </a:prstGeom>
          <a:noFill/>
        </p:spPr>
        <p:txBody>
          <a:bodyPr wrap="square" rtlCol="1">
            <a:spAutoFit/>
          </a:bodyPr>
          <a:lstStyle/>
          <a:p>
            <a:pPr algn="just" rtl="1"/>
            <a:r>
              <a:rPr lang="fa-IR" sz="2000" dirty="0" smtClean="0">
                <a:cs typeface="B Nazanin" panose="00000400000000000000" pitchFamily="2" charset="-78"/>
              </a:rPr>
              <a:t>3- فرو ارگانیک: شناخت او نسبت به طبیعت تسبتا کامل شده و به محیط خود اشراف نسبی پیدا کرده است پس برای آسایش بیشتر دخل و تصرف هایی در طبیعت انجام می دهد. رشد علم و پیشرفت تکنولوژی که با انقلاب صنعتی صورت گرفته بود موجب به وجود آمدن انسانی شد که هر چه بیشتر طبیعت را در تسخیر خود میخواست و از آن بهره برداری می کرد. طبیعت حکم مواد خام تولیدات صنعتی او بستری برای دست ساخت هایش بود. هر چند در ابتدا با بی توجهی به طبیعت و نظام آن عمل می کرد اما در نهایت با آغاز قرن 20 این روند رو به تخریب کردن طبیعت نهاد و بشر شروع به غارت منابع طبیعی کرد، تا در نهایت با وقوع بحران نفت در دهه 70 این قرن، این عملکرد مخرب، نمود عینی در طبیعت یافت و بشر، شرایط به وجود آمده را تهدیدی برای زندگی خود دید. مانند عدم توجه به طبیعت در ساختار کلان شهر ها و مصائب به وجود آمده از آن در زندگی انسان کعاصر.</a:t>
            </a:r>
          </a:p>
          <a:p>
            <a:pPr algn="just" rtl="1"/>
            <a:r>
              <a:rPr lang="fa-IR" sz="2000" dirty="0" smtClean="0">
                <a:cs typeface="B Nazanin" panose="00000400000000000000" pitchFamily="2" charset="-78"/>
              </a:rPr>
              <a:t>4- سمی ارگانیک: اتمام بسیاری از منابع طبیعی و تکیه بیش از اندازه به این منابع در خطر نابودی، انسان را بر آن داشت تا نگاه خود را به طبیعت تغییر دهد و نگاهی به سیر تاریخی رابطه ی خود با طبیعت بیاندازد، پس بشر به سوی هماهنگ سازی خود با طبیعت روانه شداما نه در قالب تکرار دوران فراارگانیک بلکه این بار بشر فن آوری پیشرفته تر و تکنولوژیی را در اختیار داشت که می توانست در این تطبیق جدید با طبیعت، کاراتر عمل کند و بشر را در  بدست آوردن منابع تجدید پذیر طبیعی یاری کند. انسان اکنون احساس مسئولیت در برابر طبیعت می کند و سعی در جبران اعمال پیشین خود دارد. </a:t>
            </a:r>
            <a:endParaRPr lang="fa-IR" sz="2000" dirty="0">
              <a:cs typeface="B Nazanin" panose="00000400000000000000" pitchFamily="2" charset="-78"/>
            </a:endParaRPr>
          </a:p>
        </p:txBody>
      </p:sp>
      <p:sp>
        <p:nvSpPr>
          <p:cNvPr id="5" name="Rectangle 4"/>
          <p:cNvSpPr/>
          <p:nvPr/>
        </p:nvSpPr>
        <p:spPr>
          <a:xfrm>
            <a:off x="5482107" y="498418"/>
            <a:ext cx="6096000" cy="1631216"/>
          </a:xfrm>
          <a:prstGeom prst="rect">
            <a:avLst/>
          </a:prstGeom>
        </p:spPr>
        <p:txBody>
          <a:bodyPr>
            <a:spAutoFit/>
          </a:bodyPr>
          <a:lstStyle/>
          <a:p>
            <a:pPr algn="r" rtl="1"/>
            <a:r>
              <a:rPr lang="fa-IR" sz="2000" b="1" u="sng" dirty="0">
                <a:cs typeface="B Nazanin" panose="00000400000000000000" pitchFamily="2" charset="-78"/>
              </a:rPr>
              <a:t>فصل اول</a:t>
            </a:r>
          </a:p>
          <a:p>
            <a:pPr algn="r" rtl="1"/>
            <a:endParaRPr lang="fa-IR" sz="2000" b="1" u="sng" dirty="0" smtClean="0">
              <a:cs typeface="B Nazanin" panose="00000400000000000000" pitchFamily="2" charset="-78"/>
            </a:endParaRPr>
          </a:p>
          <a:p>
            <a:pPr algn="r" rtl="1"/>
            <a:r>
              <a:rPr lang="fa-IR" sz="2000" dirty="0">
                <a:cs typeface="B Nazanin" panose="00000400000000000000" pitchFamily="2" charset="-78"/>
              </a:rPr>
              <a:t>انسان و طبیعت</a:t>
            </a:r>
          </a:p>
          <a:p>
            <a:pPr algn="r" rtl="1"/>
            <a:endParaRPr lang="fa-IR" sz="2000" dirty="0" smtClean="0">
              <a:cs typeface="B Nazanin" panose="00000400000000000000" pitchFamily="2" charset="-78"/>
            </a:endParaRPr>
          </a:p>
          <a:p>
            <a:pPr algn="r" rtl="1"/>
            <a:r>
              <a:rPr lang="fa-IR" sz="2000" b="1" u="sng" dirty="0">
                <a:cs typeface="B Nazanin" panose="00000400000000000000" pitchFamily="2" charset="-78"/>
              </a:rPr>
              <a:t>بخش اول:</a:t>
            </a:r>
          </a:p>
        </p:txBody>
      </p:sp>
    </p:spTree>
    <p:extLst>
      <p:ext uri="{BB962C8B-B14F-4D97-AF65-F5344CB8AC3E}">
        <p14:creationId xmlns:p14="http://schemas.microsoft.com/office/powerpoint/2010/main" val="22063896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482107" y="498418"/>
            <a:ext cx="6096000" cy="1631216"/>
          </a:xfrm>
          <a:prstGeom prst="rect">
            <a:avLst/>
          </a:prstGeom>
        </p:spPr>
        <p:txBody>
          <a:bodyPr>
            <a:spAutoFit/>
          </a:bodyPr>
          <a:lstStyle/>
          <a:p>
            <a:pPr algn="r" rtl="1"/>
            <a:r>
              <a:rPr lang="fa-IR" sz="2000" b="1" u="sng" dirty="0">
                <a:cs typeface="B Nazanin" panose="00000400000000000000" pitchFamily="2" charset="-78"/>
              </a:rPr>
              <a:t>فصل اول</a:t>
            </a:r>
          </a:p>
          <a:p>
            <a:pPr algn="r" rtl="1"/>
            <a:endParaRPr lang="fa-IR" sz="2000" b="1" u="sng" dirty="0" smtClean="0">
              <a:cs typeface="B Nazanin" panose="00000400000000000000" pitchFamily="2" charset="-78"/>
            </a:endParaRPr>
          </a:p>
          <a:p>
            <a:pPr algn="r" rtl="1"/>
            <a:r>
              <a:rPr lang="fa-IR" sz="2000" dirty="0">
                <a:cs typeface="B Nazanin" panose="00000400000000000000" pitchFamily="2" charset="-78"/>
              </a:rPr>
              <a:t>انسان و طبیعت</a:t>
            </a:r>
          </a:p>
          <a:p>
            <a:pPr algn="r" rtl="1"/>
            <a:endParaRPr lang="fa-IR" sz="2000" dirty="0" smtClean="0">
              <a:cs typeface="B Nazanin" panose="00000400000000000000" pitchFamily="2" charset="-78"/>
            </a:endParaRPr>
          </a:p>
          <a:p>
            <a:pPr algn="r" rtl="1"/>
            <a:r>
              <a:rPr lang="fa-IR" sz="2000" b="1" u="sng" dirty="0">
                <a:cs typeface="B Nazanin" panose="00000400000000000000" pitchFamily="2" charset="-78"/>
              </a:rPr>
              <a:t>بخش اول:</a:t>
            </a:r>
          </a:p>
        </p:txBody>
      </p:sp>
      <p:sp>
        <p:nvSpPr>
          <p:cNvPr id="7" name="TextBox 6"/>
          <p:cNvSpPr txBox="1"/>
          <p:nvPr/>
        </p:nvSpPr>
        <p:spPr>
          <a:xfrm>
            <a:off x="1532585" y="2462315"/>
            <a:ext cx="10045522" cy="1631216"/>
          </a:xfrm>
          <a:prstGeom prst="rect">
            <a:avLst/>
          </a:prstGeom>
          <a:noFill/>
        </p:spPr>
        <p:txBody>
          <a:bodyPr wrap="square" rtlCol="1">
            <a:spAutoFit/>
          </a:bodyPr>
          <a:lstStyle/>
          <a:p>
            <a:pPr algn="just" rtl="1"/>
            <a:r>
              <a:rPr lang="fa-IR" sz="2000" dirty="0" smtClean="0">
                <a:cs typeface="B Nazanin" panose="00000400000000000000" pitchFamily="2" charset="-78"/>
              </a:rPr>
              <a:t>باید در نظر داشت که این مراحل همیشه یکی پس از اتمام دیگری به وجود نیامده اند گاه حتی به صورت همزمان نیز وجود داشته اند و ظهور هر مرحله به معنای پایان مراحل قبل نیست، به طور مثال امروزه در بسیاری از کشور های در حال توسعه زندگی و رابطه ی انسان ها بر اساس الگوی دوران فرو ارگانیک است (تصویر 3) هرچند در کشور هایی با تکنولوژی بالا بسیاری از جنبه های زندگی انسان ها بر اساس دوران سمی ارگانیک شکل گرفته و پیش می رود (تصویر2) و در این حال هنوز در بسیاری از مناطق زندگی بومی دوران فرا ارگانیک به شکل خود ادامه می دهد.(تصویر 1)</a:t>
            </a:r>
            <a:endParaRPr lang="fa-IR" sz="2000" dirty="0">
              <a:cs typeface="B Nazanin" panose="00000400000000000000" pitchFamily="2" charset="-78"/>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65750" y="4313847"/>
            <a:ext cx="2683570" cy="1785792"/>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24824" y="4313847"/>
            <a:ext cx="2461045" cy="1845784"/>
          </a:xfrm>
          <a:prstGeom prst="rect">
            <a:avLst/>
          </a:prstGeom>
        </p:spPr>
      </p:pic>
      <p:sp>
        <p:nvSpPr>
          <p:cNvPr id="10" name="TextBox 9"/>
          <p:cNvSpPr txBox="1"/>
          <p:nvPr/>
        </p:nvSpPr>
        <p:spPr>
          <a:xfrm>
            <a:off x="8765750" y="6261442"/>
            <a:ext cx="2683570" cy="584775"/>
          </a:xfrm>
          <a:prstGeom prst="rect">
            <a:avLst/>
          </a:prstGeom>
          <a:noFill/>
        </p:spPr>
        <p:txBody>
          <a:bodyPr wrap="square" rtlCol="1">
            <a:spAutoFit/>
          </a:bodyPr>
          <a:lstStyle/>
          <a:p>
            <a:pPr algn="r" rtl="1"/>
            <a:r>
              <a:rPr lang="fa-IR" sz="1600" dirty="0" smtClean="0">
                <a:cs typeface="B Nazanin" panose="00000400000000000000" pitchFamily="2" charset="-78"/>
              </a:rPr>
              <a:t>تصویر3: استفاده از انرژی محدود طبیعی و آلودگی محیط زیست</a:t>
            </a:r>
            <a:endParaRPr lang="fa-IR" sz="1600" dirty="0">
              <a:cs typeface="B Nazanin" panose="00000400000000000000" pitchFamily="2" charset="-78"/>
            </a:endParaRPr>
          </a:p>
        </p:txBody>
      </p:sp>
      <p:sp>
        <p:nvSpPr>
          <p:cNvPr id="11" name="TextBox 10"/>
          <p:cNvSpPr txBox="1"/>
          <p:nvPr/>
        </p:nvSpPr>
        <p:spPr>
          <a:xfrm>
            <a:off x="5324824" y="6265014"/>
            <a:ext cx="2461045" cy="584775"/>
          </a:xfrm>
          <a:prstGeom prst="rect">
            <a:avLst/>
          </a:prstGeom>
          <a:noFill/>
        </p:spPr>
        <p:txBody>
          <a:bodyPr wrap="square" rtlCol="1">
            <a:spAutoFit/>
          </a:bodyPr>
          <a:lstStyle/>
          <a:p>
            <a:pPr algn="r" rtl="1"/>
            <a:r>
              <a:rPr lang="fa-IR" sz="1600" dirty="0" smtClean="0">
                <a:cs typeface="B Nazanin" panose="00000400000000000000" pitchFamily="2" charset="-78"/>
              </a:rPr>
              <a:t>تصویر 2: روند رو به رشد استفاده از انرژی های تجدید پذیر</a:t>
            </a:r>
            <a:endParaRPr lang="fa-IR" sz="1600" dirty="0">
              <a:cs typeface="B Nazanin" panose="00000400000000000000" pitchFamily="2" charset="-78"/>
            </a:endParaRPr>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75618" y="4313847"/>
            <a:ext cx="3159478" cy="1785792"/>
          </a:xfrm>
          <a:prstGeom prst="rect">
            <a:avLst/>
          </a:prstGeom>
        </p:spPr>
      </p:pic>
      <p:sp>
        <p:nvSpPr>
          <p:cNvPr id="13" name="TextBox 12"/>
          <p:cNvSpPr txBox="1"/>
          <p:nvPr/>
        </p:nvSpPr>
        <p:spPr>
          <a:xfrm>
            <a:off x="1275618" y="6261442"/>
            <a:ext cx="3222740" cy="338554"/>
          </a:xfrm>
          <a:prstGeom prst="rect">
            <a:avLst/>
          </a:prstGeom>
          <a:noFill/>
        </p:spPr>
        <p:txBody>
          <a:bodyPr wrap="square" rtlCol="1">
            <a:spAutoFit/>
          </a:bodyPr>
          <a:lstStyle/>
          <a:p>
            <a:pPr algn="r" rtl="1"/>
            <a:r>
              <a:rPr lang="fa-IR" sz="1600" dirty="0" smtClean="0">
                <a:cs typeface="B Nazanin" panose="00000400000000000000" pitchFamily="2" charset="-78"/>
              </a:rPr>
              <a:t>تصویر 1: زندگی عشایر ایران هماهنگ با طبیعت</a:t>
            </a:r>
            <a:endParaRPr lang="fa-IR" sz="1600" dirty="0">
              <a:cs typeface="B Nazanin" panose="00000400000000000000" pitchFamily="2" charset="-78"/>
            </a:endParaRPr>
          </a:p>
        </p:txBody>
      </p:sp>
    </p:spTree>
    <p:extLst>
      <p:ext uri="{BB962C8B-B14F-4D97-AF65-F5344CB8AC3E}">
        <p14:creationId xmlns:p14="http://schemas.microsoft.com/office/powerpoint/2010/main" val="2880802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82107" y="498418"/>
            <a:ext cx="6096000" cy="1631216"/>
          </a:xfrm>
          <a:prstGeom prst="rect">
            <a:avLst/>
          </a:prstGeom>
        </p:spPr>
        <p:txBody>
          <a:bodyPr>
            <a:spAutoFit/>
          </a:bodyPr>
          <a:lstStyle/>
          <a:p>
            <a:pPr algn="r" rtl="1"/>
            <a:r>
              <a:rPr lang="fa-IR" sz="2000" b="1" u="sng" dirty="0">
                <a:cs typeface="B Nazanin" panose="00000400000000000000" pitchFamily="2" charset="-78"/>
              </a:rPr>
              <a:t>فصل اول</a:t>
            </a:r>
          </a:p>
          <a:p>
            <a:pPr algn="r" rtl="1"/>
            <a:endParaRPr lang="fa-IR" sz="2000" b="1" u="sng" dirty="0" smtClean="0">
              <a:cs typeface="B Nazanin" panose="00000400000000000000" pitchFamily="2" charset="-78"/>
            </a:endParaRPr>
          </a:p>
          <a:p>
            <a:pPr algn="r" rtl="1"/>
            <a:r>
              <a:rPr lang="fa-IR" sz="2000" dirty="0">
                <a:cs typeface="B Nazanin" panose="00000400000000000000" pitchFamily="2" charset="-78"/>
              </a:rPr>
              <a:t>انسان و طبیعت</a:t>
            </a:r>
          </a:p>
          <a:p>
            <a:pPr algn="r" rtl="1"/>
            <a:endParaRPr lang="fa-IR" sz="2000" dirty="0" smtClean="0">
              <a:cs typeface="B Nazanin" panose="00000400000000000000" pitchFamily="2" charset="-78"/>
            </a:endParaRPr>
          </a:p>
          <a:p>
            <a:pPr algn="r" rtl="1"/>
            <a:r>
              <a:rPr lang="fa-IR" sz="2000" b="1" u="sng" dirty="0">
                <a:cs typeface="B Nazanin" panose="00000400000000000000" pitchFamily="2" charset="-78"/>
              </a:rPr>
              <a:t>بخش اول:</a:t>
            </a:r>
          </a:p>
        </p:txBody>
      </p:sp>
      <p:sp>
        <p:nvSpPr>
          <p:cNvPr id="5" name="TextBox 4"/>
          <p:cNvSpPr txBox="1"/>
          <p:nvPr/>
        </p:nvSpPr>
        <p:spPr>
          <a:xfrm>
            <a:off x="6078828" y="2266682"/>
            <a:ext cx="5499279" cy="400110"/>
          </a:xfrm>
          <a:prstGeom prst="rect">
            <a:avLst/>
          </a:prstGeom>
          <a:noFill/>
        </p:spPr>
        <p:txBody>
          <a:bodyPr wrap="square" rtlCol="1">
            <a:spAutoFit/>
          </a:bodyPr>
          <a:lstStyle/>
          <a:p>
            <a:pPr algn="r" rtl="1"/>
            <a:r>
              <a:rPr lang="fa-IR" sz="2000" dirty="0" smtClean="0">
                <a:cs typeface="B Nazanin" panose="00000400000000000000" pitchFamily="2" charset="-78"/>
              </a:rPr>
              <a:t>رابطه ی انسان و طبیعت</a:t>
            </a:r>
            <a:endParaRPr lang="fa-IR" sz="2000" dirty="0">
              <a:cs typeface="B Nazanin" panose="00000400000000000000" pitchFamily="2" charset="-78"/>
            </a:endParaRPr>
          </a:p>
        </p:txBody>
      </p:sp>
      <p:sp>
        <p:nvSpPr>
          <p:cNvPr id="6" name="TextBox 5"/>
          <p:cNvSpPr txBox="1"/>
          <p:nvPr/>
        </p:nvSpPr>
        <p:spPr>
          <a:xfrm>
            <a:off x="2202287" y="2711709"/>
            <a:ext cx="9375820" cy="1631216"/>
          </a:xfrm>
          <a:prstGeom prst="rect">
            <a:avLst/>
          </a:prstGeom>
          <a:noFill/>
        </p:spPr>
        <p:txBody>
          <a:bodyPr wrap="square" rtlCol="1">
            <a:spAutoFit/>
          </a:bodyPr>
          <a:lstStyle/>
          <a:p>
            <a:pPr algn="just" rtl="1"/>
            <a:r>
              <a:rPr lang="fa-IR" sz="2000" dirty="0" smtClean="0">
                <a:cs typeface="B Nazanin" panose="00000400000000000000" pitchFamily="2" charset="-78"/>
              </a:rPr>
              <a:t>انسان پیش از عصر صنعتی شدن، در تعامل با طبیعت پیرامونی قرار داشت. او خود را جزیی از طبیعت می دانست و سایر اجزای طبیعت را نیز مقدس می شمرد. این نگرش در بسیاری از فرهنگ های شرقی چه در گذشته و چه امروزه وجود دارد و انسان شرقی، خود را از جهات گوناگون در ارتباط با طبیعت می داند و همین رابطه باعث بقای او است. در این نگرش طبیعت مقدس و خدا برای انسان یک حکم را داشت، امور الهی و فرا طبیعی بخشی از طبیعت به حساب می آمد و انسا رابطه ی خود را با خدا در شکل رابطه اش با طبیعت می دید که انسان همراه با این رابطه به وحدت می رسد.</a:t>
            </a:r>
            <a:endParaRPr lang="fa-IR" sz="2000" dirty="0">
              <a:cs typeface="B Nazanin" panose="00000400000000000000" pitchFamily="2" charset="-78"/>
            </a:endParaRPr>
          </a:p>
        </p:txBody>
      </p:sp>
      <p:sp>
        <p:nvSpPr>
          <p:cNvPr id="7" name="Rectangle 6"/>
          <p:cNvSpPr/>
          <p:nvPr/>
        </p:nvSpPr>
        <p:spPr>
          <a:xfrm>
            <a:off x="1017431" y="4172755"/>
            <a:ext cx="1700011" cy="1061449"/>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8" name="Rectangle 7"/>
          <p:cNvSpPr/>
          <p:nvPr/>
        </p:nvSpPr>
        <p:spPr>
          <a:xfrm>
            <a:off x="1313645" y="4281168"/>
            <a:ext cx="1094704" cy="432500"/>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9" name="Left-Right Arrow 8"/>
          <p:cNvSpPr/>
          <p:nvPr/>
        </p:nvSpPr>
        <p:spPr>
          <a:xfrm>
            <a:off x="2704562" y="4559121"/>
            <a:ext cx="1159099" cy="434134"/>
          </a:xfrm>
          <a:prstGeom prst="lef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Rectangle 9"/>
          <p:cNvSpPr/>
          <p:nvPr/>
        </p:nvSpPr>
        <p:spPr>
          <a:xfrm>
            <a:off x="3863661" y="4438646"/>
            <a:ext cx="1438141" cy="675083"/>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11" name="TextBox 10"/>
          <p:cNvSpPr txBox="1"/>
          <p:nvPr/>
        </p:nvSpPr>
        <p:spPr>
          <a:xfrm>
            <a:off x="1532586" y="4326085"/>
            <a:ext cx="888642" cy="338554"/>
          </a:xfrm>
          <a:prstGeom prst="rect">
            <a:avLst/>
          </a:prstGeom>
          <a:noFill/>
        </p:spPr>
        <p:txBody>
          <a:bodyPr wrap="square" rtlCol="1">
            <a:spAutoFit/>
          </a:bodyPr>
          <a:lstStyle/>
          <a:p>
            <a:pPr algn="ctr"/>
            <a:r>
              <a:rPr lang="fa-IR" sz="1600" dirty="0" smtClean="0">
                <a:cs typeface="B Nazanin" panose="00000400000000000000" pitchFamily="2" charset="-78"/>
              </a:rPr>
              <a:t>طبیعت</a:t>
            </a:r>
            <a:endParaRPr lang="fa-IR" sz="1600" dirty="0">
              <a:cs typeface="B Nazanin" panose="00000400000000000000" pitchFamily="2" charset="-78"/>
            </a:endParaRPr>
          </a:p>
        </p:txBody>
      </p:sp>
      <p:sp>
        <p:nvSpPr>
          <p:cNvPr id="12" name="TextBox 11"/>
          <p:cNvSpPr txBox="1"/>
          <p:nvPr/>
        </p:nvSpPr>
        <p:spPr>
          <a:xfrm>
            <a:off x="1464972" y="4787395"/>
            <a:ext cx="1023870" cy="369332"/>
          </a:xfrm>
          <a:prstGeom prst="rect">
            <a:avLst/>
          </a:prstGeom>
          <a:noFill/>
        </p:spPr>
        <p:txBody>
          <a:bodyPr wrap="square" rtlCol="1">
            <a:spAutoFit/>
          </a:bodyPr>
          <a:lstStyle/>
          <a:p>
            <a:pPr algn="ctr"/>
            <a:r>
              <a:rPr lang="fa-IR" dirty="0" smtClean="0">
                <a:cs typeface="B Nazanin" panose="00000400000000000000" pitchFamily="2" charset="-78"/>
              </a:rPr>
              <a:t>خدا</a:t>
            </a:r>
            <a:endParaRPr lang="fa-IR" dirty="0">
              <a:cs typeface="B Nazanin" panose="00000400000000000000" pitchFamily="2" charset="-78"/>
            </a:endParaRPr>
          </a:p>
        </p:txBody>
      </p:sp>
      <p:sp>
        <p:nvSpPr>
          <p:cNvPr id="13" name="TextBox 12"/>
          <p:cNvSpPr txBox="1"/>
          <p:nvPr/>
        </p:nvSpPr>
        <p:spPr>
          <a:xfrm>
            <a:off x="4275786" y="4664639"/>
            <a:ext cx="746975" cy="369332"/>
          </a:xfrm>
          <a:prstGeom prst="rect">
            <a:avLst/>
          </a:prstGeom>
          <a:noFill/>
        </p:spPr>
        <p:txBody>
          <a:bodyPr wrap="square" rtlCol="1">
            <a:spAutoFit/>
          </a:bodyPr>
          <a:lstStyle/>
          <a:p>
            <a:r>
              <a:rPr lang="fa-IR" dirty="0" smtClean="0">
                <a:cs typeface="B Nazanin" panose="00000400000000000000" pitchFamily="2" charset="-78"/>
              </a:rPr>
              <a:t>انسان</a:t>
            </a:r>
            <a:endParaRPr lang="fa-IR" dirty="0">
              <a:cs typeface="B Nazanin" panose="00000400000000000000" pitchFamily="2" charset="-78"/>
            </a:endParaRPr>
          </a:p>
        </p:txBody>
      </p:sp>
      <p:sp>
        <p:nvSpPr>
          <p:cNvPr id="14" name="TextBox 13"/>
          <p:cNvSpPr txBox="1"/>
          <p:nvPr/>
        </p:nvSpPr>
        <p:spPr>
          <a:xfrm>
            <a:off x="2202288" y="5752291"/>
            <a:ext cx="9375820" cy="1015663"/>
          </a:xfrm>
          <a:prstGeom prst="rect">
            <a:avLst/>
          </a:prstGeom>
          <a:noFill/>
        </p:spPr>
        <p:txBody>
          <a:bodyPr wrap="square" rtlCol="1">
            <a:spAutoFit/>
          </a:bodyPr>
          <a:lstStyle/>
          <a:p>
            <a:pPr algn="r" rtl="1"/>
            <a:r>
              <a:rPr lang="fa-IR" sz="2000" dirty="0" smtClean="0">
                <a:cs typeface="B Nazanin" panose="00000400000000000000" pitchFamily="2" charset="-78"/>
              </a:rPr>
              <a:t>اما این نوع رابطه در غرب پس از گسترش ایدئولوژی مسیحیت از بین رفت و طبیعت که در تفکر مسیحیت حکم لذت بردن از لذایذ مادی و زمینی را گرفت (به طور مثال جنگل مظهری از شیطان شد) از تقدس و احترام افتاد و رابطه ی بین انسان و طبیعت خدا گونه به سه رابطه ما بین انسان و طبیعت و خدا تبدیل شد.</a:t>
            </a:r>
            <a:endParaRPr lang="fa-IR" sz="2000" dirty="0">
              <a:cs typeface="B Nazanin" panose="00000400000000000000" pitchFamily="2" charset="-78"/>
            </a:endParaRPr>
          </a:p>
        </p:txBody>
      </p:sp>
      <p:sp>
        <p:nvSpPr>
          <p:cNvPr id="15" name="TextBox 14"/>
          <p:cNvSpPr txBox="1"/>
          <p:nvPr/>
        </p:nvSpPr>
        <p:spPr>
          <a:xfrm>
            <a:off x="1867436" y="5279121"/>
            <a:ext cx="3442952" cy="338554"/>
          </a:xfrm>
          <a:prstGeom prst="rect">
            <a:avLst/>
          </a:prstGeom>
          <a:noFill/>
        </p:spPr>
        <p:txBody>
          <a:bodyPr wrap="square" rtlCol="1">
            <a:spAutoFit/>
          </a:bodyPr>
          <a:lstStyle/>
          <a:p>
            <a:r>
              <a:rPr lang="fa-IR" sz="1600" dirty="0" smtClean="0">
                <a:cs typeface="B Nazanin" panose="00000400000000000000" pitchFamily="2" charset="-78"/>
              </a:rPr>
              <a:t>شکل 4: رابطه ی انسان و طبیعت در نگرش شرقی</a:t>
            </a:r>
            <a:endParaRPr lang="fa-IR" sz="1600" dirty="0">
              <a:cs typeface="B Nazanin" panose="00000400000000000000" pitchFamily="2" charset="-78"/>
            </a:endParaRPr>
          </a:p>
        </p:txBody>
      </p:sp>
    </p:spTree>
    <p:extLst>
      <p:ext uri="{BB962C8B-B14F-4D97-AF65-F5344CB8AC3E}">
        <p14:creationId xmlns:p14="http://schemas.microsoft.com/office/powerpoint/2010/main" val="3204259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33700" y="460307"/>
            <a:ext cx="8770571" cy="1560716"/>
          </a:xfrm>
          <a:prstGeom prst="rect">
            <a:avLst/>
          </a:prstGeom>
        </p:spPr>
        <p:txBody>
          <a:bodyPr>
            <a:spAutoFit/>
          </a:bodyPr>
          <a:lstStyle/>
          <a:p>
            <a:pPr algn="r" rtl="1"/>
            <a:r>
              <a:rPr lang="fa-IR" sz="2000" b="1" u="sng" dirty="0">
                <a:cs typeface="B Nazanin" panose="00000400000000000000" pitchFamily="2" charset="-78"/>
              </a:rPr>
              <a:t>فصل اول</a:t>
            </a:r>
          </a:p>
          <a:p>
            <a:pPr algn="r" rtl="1"/>
            <a:endParaRPr lang="fa-IR" sz="2000" b="1" u="sng" dirty="0" smtClean="0">
              <a:cs typeface="B Nazanin" panose="00000400000000000000" pitchFamily="2" charset="-78"/>
            </a:endParaRPr>
          </a:p>
          <a:p>
            <a:pPr algn="r" rtl="1"/>
            <a:r>
              <a:rPr lang="fa-IR" sz="2000" dirty="0">
                <a:cs typeface="B Nazanin" panose="00000400000000000000" pitchFamily="2" charset="-78"/>
              </a:rPr>
              <a:t>انسان و طبیعت</a:t>
            </a:r>
          </a:p>
          <a:p>
            <a:pPr algn="r" rtl="1"/>
            <a:endParaRPr lang="fa-IR" sz="2000" dirty="0" smtClean="0">
              <a:cs typeface="B Nazanin" panose="00000400000000000000" pitchFamily="2" charset="-78"/>
            </a:endParaRPr>
          </a:p>
          <a:p>
            <a:pPr algn="r" rtl="1"/>
            <a:r>
              <a:rPr lang="fa-IR" sz="2000" b="1" u="sng" dirty="0">
                <a:cs typeface="B Nazanin" panose="00000400000000000000" pitchFamily="2" charset="-78"/>
              </a:rPr>
              <a:t>بخش اول:</a:t>
            </a:r>
          </a:p>
        </p:txBody>
      </p:sp>
      <p:sp>
        <p:nvSpPr>
          <p:cNvPr id="5" name="TextBox 4"/>
          <p:cNvSpPr txBox="1"/>
          <p:nvPr/>
        </p:nvSpPr>
        <p:spPr>
          <a:xfrm>
            <a:off x="2382592" y="2550017"/>
            <a:ext cx="9321679" cy="1015663"/>
          </a:xfrm>
          <a:prstGeom prst="rect">
            <a:avLst/>
          </a:prstGeom>
          <a:noFill/>
        </p:spPr>
        <p:txBody>
          <a:bodyPr wrap="square" rtlCol="1">
            <a:spAutoFit/>
          </a:bodyPr>
          <a:lstStyle/>
          <a:p>
            <a:pPr algn="r" rtl="1"/>
            <a:r>
              <a:rPr lang="fa-IR" sz="2000" dirty="0" smtClean="0">
                <a:cs typeface="B Nazanin" panose="00000400000000000000" pitchFamily="2" charset="-78"/>
              </a:rPr>
              <a:t>در تفکر و نگرش غربی طبیعت رابطه ای با الوهیت نداشت و از دوران رنسانس و ایجاد مکاتبی مانند اومانیسم، انسان خود را هم تراز طبیعت و قادر به کشف رموز آن می یافت و مفاهیم مافوق طبیعی و مقدس را از رابطه ی بین انسان و طبیعت جدا می دید.</a:t>
            </a:r>
            <a:endParaRPr lang="fa-IR" sz="2000" dirty="0">
              <a:cs typeface="B Nazanin" panose="00000400000000000000" pitchFamily="2" charset="-78"/>
            </a:endParaRPr>
          </a:p>
        </p:txBody>
      </p:sp>
      <p:sp>
        <p:nvSpPr>
          <p:cNvPr id="6" name="Rectangle 5"/>
          <p:cNvSpPr/>
          <p:nvPr/>
        </p:nvSpPr>
        <p:spPr>
          <a:xfrm>
            <a:off x="2756079" y="3786389"/>
            <a:ext cx="1596980" cy="708338"/>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7" name="Rectangle 6"/>
          <p:cNvSpPr/>
          <p:nvPr/>
        </p:nvSpPr>
        <p:spPr>
          <a:xfrm>
            <a:off x="1415815" y="5312588"/>
            <a:ext cx="1596980" cy="708338"/>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8" name="Rectangle 7"/>
          <p:cNvSpPr/>
          <p:nvPr/>
        </p:nvSpPr>
        <p:spPr>
          <a:xfrm>
            <a:off x="4410178" y="5244430"/>
            <a:ext cx="1596980" cy="708338"/>
          </a:xfrm>
          <a:prstGeom prst="rect">
            <a:avLst/>
          </a:prstGeom>
        </p:spPr>
        <p:style>
          <a:lnRef idx="2">
            <a:schemeClr val="accent6"/>
          </a:lnRef>
          <a:fillRef idx="1">
            <a:schemeClr val="lt1"/>
          </a:fillRef>
          <a:effectRef idx="0">
            <a:schemeClr val="accent6"/>
          </a:effectRef>
          <a:fontRef idx="minor">
            <a:schemeClr val="dk1"/>
          </a:fontRef>
        </p:style>
        <p:txBody>
          <a:bodyPr rtlCol="1" anchor="ctr"/>
          <a:lstStyle/>
          <a:p>
            <a:pPr algn="ctr"/>
            <a:endParaRPr lang="fa-IR"/>
          </a:p>
        </p:txBody>
      </p:sp>
      <p:sp>
        <p:nvSpPr>
          <p:cNvPr id="9" name="Left-Right Arrow 8"/>
          <p:cNvSpPr/>
          <p:nvPr/>
        </p:nvSpPr>
        <p:spPr>
          <a:xfrm>
            <a:off x="2938683" y="5312587"/>
            <a:ext cx="1558344" cy="62076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Left-Right Arrow 9"/>
          <p:cNvSpPr/>
          <p:nvPr/>
        </p:nvSpPr>
        <p:spPr>
          <a:xfrm rot="2085435">
            <a:off x="3786467" y="4529384"/>
            <a:ext cx="1558344" cy="62076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Left-Right Arrow 10"/>
          <p:cNvSpPr/>
          <p:nvPr/>
        </p:nvSpPr>
        <p:spPr>
          <a:xfrm rot="19127483">
            <a:off x="2030652" y="4533125"/>
            <a:ext cx="1558344" cy="62076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2" name="TextBox 11"/>
          <p:cNvSpPr txBox="1"/>
          <p:nvPr/>
        </p:nvSpPr>
        <p:spPr>
          <a:xfrm>
            <a:off x="3418222" y="3894563"/>
            <a:ext cx="785611" cy="400110"/>
          </a:xfrm>
          <a:prstGeom prst="rect">
            <a:avLst/>
          </a:prstGeom>
          <a:noFill/>
        </p:spPr>
        <p:txBody>
          <a:bodyPr wrap="square" rtlCol="1">
            <a:spAutoFit/>
          </a:bodyPr>
          <a:lstStyle/>
          <a:p>
            <a:r>
              <a:rPr lang="fa-IR" sz="2000" b="1" dirty="0" smtClean="0">
                <a:cs typeface="B Nazanin" panose="00000400000000000000" pitchFamily="2" charset="-78"/>
              </a:rPr>
              <a:t>خدا</a:t>
            </a:r>
            <a:endParaRPr lang="fa-IR" sz="2000" b="1" dirty="0">
              <a:cs typeface="B Nazanin" panose="00000400000000000000" pitchFamily="2" charset="-78"/>
            </a:endParaRPr>
          </a:p>
        </p:txBody>
      </p:sp>
      <p:sp>
        <p:nvSpPr>
          <p:cNvPr id="13" name="TextBox 12"/>
          <p:cNvSpPr txBox="1"/>
          <p:nvPr/>
        </p:nvSpPr>
        <p:spPr>
          <a:xfrm>
            <a:off x="4853913" y="5438302"/>
            <a:ext cx="1190459" cy="369332"/>
          </a:xfrm>
          <a:prstGeom prst="rect">
            <a:avLst/>
          </a:prstGeom>
          <a:noFill/>
        </p:spPr>
        <p:txBody>
          <a:bodyPr wrap="square" rtlCol="1">
            <a:spAutoFit/>
          </a:bodyPr>
          <a:lstStyle/>
          <a:p>
            <a:r>
              <a:rPr lang="fa-IR" b="1" dirty="0" smtClean="0">
                <a:cs typeface="B Nazanin" panose="00000400000000000000" pitchFamily="2" charset="-78"/>
              </a:rPr>
              <a:t>انسان</a:t>
            </a:r>
            <a:endParaRPr lang="fa-IR" b="1" dirty="0">
              <a:cs typeface="B Nazanin" panose="00000400000000000000" pitchFamily="2" charset="-78"/>
            </a:endParaRPr>
          </a:p>
        </p:txBody>
      </p:sp>
      <p:sp>
        <p:nvSpPr>
          <p:cNvPr id="14" name="TextBox 13"/>
          <p:cNvSpPr txBox="1"/>
          <p:nvPr/>
        </p:nvSpPr>
        <p:spPr>
          <a:xfrm>
            <a:off x="1777778" y="5463218"/>
            <a:ext cx="1190459" cy="369332"/>
          </a:xfrm>
          <a:prstGeom prst="rect">
            <a:avLst/>
          </a:prstGeom>
          <a:noFill/>
        </p:spPr>
        <p:txBody>
          <a:bodyPr wrap="square" rtlCol="1">
            <a:spAutoFit/>
          </a:bodyPr>
          <a:lstStyle/>
          <a:p>
            <a:r>
              <a:rPr lang="fa-IR" b="1" dirty="0" smtClean="0">
                <a:cs typeface="B Nazanin" panose="00000400000000000000" pitchFamily="2" charset="-78"/>
              </a:rPr>
              <a:t>طبیعت</a:t>
            </a:r>
            <a:endParaRPr lang="fa-IR" b="1" dirty="0">
              <a:cs typeface="B Nazanin" panose="00000400000000000000" pitchFamily="2" charset="-78"/>
            </a:endParaRPr>
          </a:p>
        </p:txBody>
      </p:sp>
      <p:sp>
        <p:nvSpPr>
          <p:cNvPr id="15" name="TextBox 14"/>
          <p:cNvSpPr txBox="1"/>
          <p:nvPr/>
        </p:nvSpPr>
        <p:spPr>
          <a:xfrm>
            <a:off x="1545034" y="6304292"/>
            <a:ext cx="4019070" cy="338554"/>
          </a:xfrm>
          <a:prstGeom prst="rect">
            <a:avLst/>
          </a:prstGeom>
          <a:noFill/>
        </p:spPr>
        <p:txBody>
          <a:bodyPr wrap="square" rtlCol="1">
            <a:spAutoFit/>
          </a:bodyPr>
          <a:lstStyle/>
          <a:p>
            <a:pPr algn="just" rtl="1"/>
            <a:r>
              <a:rPr lang="fa-IR" sz="1600" dirty="0" smtClean="0">
                <a:cs typeface="B Nazanin" panose="00000400000000000000" pitchFamily="2" charset="-78"/>
              </a:rPr>
              <a:t>تصویر 5: رابطه ی انسان و طبیعت در نگرش غربی</a:t>
            </a:r>
            <a:endParaRPr lang="fa-IR" sz="1600" dirty="0">
              <a:cs typeface="B Nazanin" panose="00000400000000000000" pitchFamily="2" charset="-78"/>
            </a:endParaRPr>
          </a:p>
        </p:txBody>
      </p:sp>
    </p:spTree>
    <p:extLst>
      <p:ext uri="{BB962C8B-B14F-4D97-AF65-F5344CB8AC3E}">
        <p14:creationId xmlns:p14="http://schemas.microsoft.com/office/powerpoint/2010/main" val="2731021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TM10001104[[fn=Feathered]]</Template>
  <TotalTime>85</TotalTime>
  <Words>1001</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 Nazanin</vt:lpstr>
      <vt:lpstr>Calibri</vt:lpstr>
      <vt:lpstr>Century Schoolbook</vt:lpstr>
      <vt:lpstr>Corbel</vt:lpstr>
      <vt:lpstr>Feathered</vt:lpstr>
      <vt:lpstr>PowerPoint Presentation</vt:lpstr>
      <vt:lpstr>PowerPoint Presentation</vt:lpstr>
      <vt:lpstr>PowerPoint Presentation</vt:lpstr>
      <vt:lpstr>PowerPoint Presentation</vt:lpstr>
      <vt:lpstr>PowerPoint Presentation</vt:lpstr>
      <vt:lpstr>فصل اول  انسان و طبیعت  بخش اول: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baradaran</dc:creator>
  <cp:lastModifiedBy>baradaran</cp:lastModifiedBy>
  <cp:revision>18</cp:revision>
  <dcterms:created xsi:type="dcterms:W3CDTF">2020-03-11T13:02:53Z</dcterms:created>
  <dcterms:modified xsi:type="dcterms:W3CDTF">2020-03-11T14:28:35Z</dcterms:modified>
</cp:coreProperties>
</file>