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9" r:id="rId12"/>
    <p:sldId id="264" r:id="rId13"/>
    <p:sldId id="265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F62F8D2-4DFE-4FDC-9CEB-377BDF90D829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2A8CE70-A5AA-4D0F-A6D9-055103F817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52400"/>
            <a:ext cx="5105400" cy="1267968"/>
          </a:xfrm>
        </p:spPr>
        <p:txBody>
          <a:bodyPr/>
          <a:lstStyle/>
          <a:p>
            <a:pPr algn="l" rtl="1"/>
            <a:r>
              <a:rPr lang="fa-IR" dirty="0" smtClean="0">
                <a:cs typeface="B Nazanin" pitchFamily="2" charset="-78"/>
              </a:rPr>
              <a:t>به نام ایزد بی همتا</a:t>
            </a:r>
            <a:br>
              <a:rPr lang="fa-IR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طراحی معماری 3 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1600200"/>
            <a:ext cx="6172200" cy="4987448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Nazanin" pitchFamily="2" charset="-78"/>
              </a:rPr>
              <a:t>نام مدرس: شعبانی </a:t>
            </a:r>
          </a:p>
          <a:p>
            <a:r>
              <a:rPr lang="fa-IR" sz="3200" dirty="0" smtClean="0">
                <a:cs typeface="B Nazanin" pitchFamily="2" charset="-78"/>
              </a:rPr>
              <a:t>جلسه ی اول</a:t>
            </a:r>
          </a:p>
          <a:p>
            <a:endParaRPr lang="fa-IR" sz="3200" dirty="0" smtClean="0">
              <a:cs typeface="B Nazanin" pitchFamily="2" charset="-78"/>
            </a:endParaRPr>
          </a:p>
          <a:p>
            <a:r>
              <a:rPr lang="fa-IR" sz="3200" dirty="0" smtClean="0">
                <a:cs typeface="B Nazanin" pitchFamily="2" charset="-78"/>
              </a:rPr>
              <a:t>شناخت و </a:t>
            </a:r>
            <a:r>
              <a:rPr lang="fa-IR" sz="3200" dirty="0">
                <a:cs typeface="B Nazanin" pitchFamily="2" charset="-78"/>
              </a:rPr>
              <a:t>معرفی </a:t>
            </a:r>
            <a:r>
              <a:rPr lang="fa-IR" sz="3200" dirty="0" smtClean="0">
                <a:cs typeface="B Nazanin" pitchFamily="2" charset="-78"/>
              </a:rPr>
              <a:t>موضوع طرح</a:t>
            </a:r>
            <a:endParaRPr lang="fa-IR" sz="3200" dirty="0">
              <a:cs typeface="B Nazani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114419"/>
            <a:ext cx="3733800" cy="2476754"/>
          </a:xfrm>
          <a:prstGeom prst="rect">
            <a:avLst/>
          </a:prstGeom>
          <a:ln w="228600" cap="sq" cmpd="thickThin">
            <a:solidFill>
              <a:schemeClr val="accent4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74600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/>
          <a:lstStyle/>
          <a:p>
            <a:pPr algn="r" rtl="1"/>
            <a:r>
              <a:rPr lang="fa-IR" dirty="0" smtClean="0"/>
              <a:t>3) معرفی عناصر موجود در هر نمونه</a:t>
            </a:r>
          </a:p>
          <a:p>
            <a:pPr algn="r" rtl="1"/>
            <a:r>
              <a:rPr lang="fa-IR" dirty="0" smtClean="0"/>
              <a:t>4) موقعیت قرارگیری کتابخانه و سایت پلان</a:t>
            </a:r>
          </a:p>
          <a:p>
            <a:pPr algn="r" rtl="1"/>
            <a:r>
              <a:rPr lang="fa-IR" dirty="0" smtClean="0"/>
              <a:t>5) ترسیم دیاگرام هر طبقه بصورت مجزا</a:t>
            </a:r>
          </a:p>
          <a:p>
            <a:pPr algn="r" rtl="1"/>
            <a:r>
              <a:rPr lang="fa-IR" dirty="0" smtClean="0"/>
              <a:t>6) ترسیم دیاگرام ارتباطی عمودی و هسته مرکزی</a:t>
            </a:r>
          </a:p>
          <a:p>
            <a:pPr algn="r" rtl="1"/>
            <a:r>
              <a:rPr lang="fa-IR" dirty="0" smtClean="0"/>
              <a:t> 7) </a:t>
            </a:r>
            <a:r>
              <a:rPr lang="fa-IR" dirty="0"/>
              <a:t>معرفی فضاهای </a:t>
            </a:r>
            <a:r>
              <a:rPr lang="fa-IR" dirty="0" smtClean="0"/>
              <a:t>موجود</a:t>
            </a:r>
          </a:p>
          <a:p>
            <a:pPr algn="r" rtl="1"/>
            <a:r>
              <a:rPr lang="fa-IR" dirty="0" smtClean="0"/>
              <a:t>8) معرفی مصالح مورد مصرف در نمونه ها</a:t>
            </a:r>
          </a:p>
          <a:p>
            <a:pPr algn="r" rtl="1"/>
            <a:r>
              <a:rPr lang="fa-IR" dirty="0" smtClean="0"/>
              <a:t>9) تشخیص کانسپت و هنسه ی پلان</a:t>
            </a:r>
          </a:p>
          <a:p>
            <a:pPr algn="r" rtl="1"/>
            <a:r>
              <a:rPr lang="fa-IR" dirty="0" smtClean="0"/>
              <a:t>10) دکوراسیون و مبلمان</a:t>
            </a:r>
          </a:p>
          <a:p>
            <a:pPr algn="r" rtl="1"/>
            <a:r>
              <a:rPr lang="fa-IR" dirty="0" smtClean="0"/>
              <a:t>11) جمع بندی مزایا و معایب</a:t>
            </a:r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12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853440"/>
          </a:xfrm>
        </p:spPr>
        <p:txBody>
          <a:bodyPr/>
          <a:lstStyle/>
          <a:p>
            <a:pPr algn="ctr" rtl="1"/>
            <a:r>
              <a:rPr lang="fa-IR" dirty="0" smtClean="0"/>
              <a:t>برنامه فیزیکی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9016"/>
            <a:ext cx="7239000" cy="2810184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 smtClean="0"/>
              <a:t>برنامه فیزیکی کتابخانه شامل فضاهای الزامی مورد نیاز در کتابخانه، مساحت هر یک از فضاها در اسلایدهای پیوست در دسترس دانشجویان قرار می گیرد.</a:t>
            </a:r>
          </a:p>
          <a:p>
            <a:pPr marL="0" indent="0" algn="just" rtl="1">
              <a:buNone/>
            </a:pPr>
            <a:r>
              <a:rPr lang="fa-IR" sz="3200" dirty="0" smtClean="0"/>
              <a:t>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2631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29" t="29294" r="37132" b="17714"/>
          <a:stretch/>
        </p:blipFill>
        <p:spPr bwMode="auto">
          <a:xfrm>
            <a:off x="2209800" y="326460"/>
            <a:ext cx="4419600" cy="6244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590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86" t="28412" r="37353" b="10000"/>
          <a:stretch/>
        </p:blipFill>
        <p:spPr bwMode="auto">
          <a:xfrm>
            <a:off x="1981200" y="0"/>
            <a:ext cx="4191000" cy="6760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4859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29" t="30176" r="37463" b="39657"/>
          <a:stretch/>
        </p:blipFill>
        <p:spPr bwMode="auto">
          <a:xfrm>
            <a:off x="592183" y="533400"/>
            <a:ext cx="6858000" cy="55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74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پایان جلسه اول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95600" y="4004152"/>
            <a:ext cx="5114778" cy="1101248"/>
          </a:xfrm>
        </p:spPr>
        <p:txBody>
          <a:bodyPr/>
          <a:lstStyle/>
          <a:p>
            <a:r>
              <a:rPr lang="fa-IR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 آرزوی موفقیت برای شما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338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همانگونه که می دانیم درس طراحی معماری از دروس بسیار حائز اهمیت در رشته ی معماری است. </a:t>
            </a:r>
          </a:p>
          <a:p>
            <a:pPr algn="just" rtl="1"/>
            <a:r>
              <a:rPr lang="fa-IR" dirty="0" smtClean="0"/>
              <a:t>دروس طرح بصورتی مراتبی و پیوسته به هم در هر ترم ارائه می گردد. بطوریکه هر طرح به نوعی ضمنی، ادامه و شاید صورت پیشرفته ی طراحی ترم گذشته است.</a:t>
            </a:r>
          </a:p>
          <a:p>
            <a:pPr marL="0" indent="0" algn="just" rtl="1">
              <a:buNone/>
            </a:pPr>
            <a:endParaRPr lang="fa-I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43375"/>
            <a:ext cx="3495675" cy="2333625"/>
          </a:xfrm>
          <a:prstGeom prst="rect">
            <a:avLst/>
          </a:prstGeom>
          <a:ln w="228600" cap="sq" cmpd="thickThin">
            <a:solidFill>
              <a:schemeClr val="tx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0100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0" cy="5769936"/>
          </a:xfrm>
        </p:spPr>
        <p:txBody>
          <a:bodyPr/>
          <a:lstStyle/>
          <a:p>
            <a:pPr algn="just" rtl="1"/>
            <a:r>
              <a:rPr lang="fa-IR" dirty="0"/>
              <a:t>در این درس با مد نظر قرار دادن موضوع طرح، دانشجویان با روند طراحی معماری از شناخت خواسته های پروژه و مطالعات پایه تا نحوه ی ارائه ی پروژه و طرح نهایی آشنا خواهند شد.</a:t>
            </a:r>
          </a:p>
          <a:p>
            <a:pPr algn="just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438400"/>
            <a:ext cx="44958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1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77724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اهداف طرح معماری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239000" cy="5105400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dirty="0" smtClean="0"/>
              <a:t>هدف از انجام طرح معماری 3، بر دو قسم است:</a:t>
            </a:r>
          </a:p>
          <a:p>
            <a:pPr marL="0" indent="0" algn="just" rtl="1">
              <a:buNone/>
            </a:pPr>
            <a:endParaRPr lang="fa-IR" dirty="0" smtClean="0"/>
          </a:p>
          <a:p>
            <a:pPr algn="just" rtl="1"/>
            <a:r>
              <a:rPr lang="fa-IR" dirty="0" smtClean="0"/>
              <a:t> </a:t>
            </a:r>
            <a:r>
              <a:rPr lang="fa-I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هدف اول: </a:t>
            </a:r>
            <a:r>
              <a:rPr lang="fa-IR" dirty="0" smtClean="0"/>
              <a:t>جلب نظر  دانشجویان به عملکرد (کاربری فضا) و فضاهای درونی لازم در یک عملکرد معماری خاص، از طریق:</a:t>
            </a:r>
          </a:p>
          <a:p>
            <a:pPr algn="just" rtl="1"/>
            <a:r>
              <a:rPr lang="fa-IR" dirty="0" smtClean="0"/>
              <a:t>الف) مد نظر قرار دادن اتقاقات و رفتارهای انسانی که در آن عملکرد خاص مقرر است که صورت پذیرد.</a:t>
            </a:r>
          </a:p>
          <a:p>
            <a:pPr algn="just" rtl="1"/>
            <a:r>
              <a:rPr lang="fa-IR" dirty="0" smtClean="0"/>
              <a:t>ب)  قاعدتا، این اتفاقات در ترکیب بندی، نحوه ی کنار هم قرار گرفتن و سلسله مراتب فضاها تاثیرگذار است.</a:t>
            </a:r>
          </a:p>
          <a:p>
            <a:pPr algn="just" rtl="1"/>
            <a:r>
              <a:rPr lang="fa-IR" dirty="0" smtClean="0"/>
              <a:t>بطور خلاصه دو منطق الف و ب، در شکل گیری فضا برای ایجاد عملکرد، مثمر ثمر واقع خواهد شد.</a:t>
            </a:r>
          </a:p>
          <a:p>
            <a:pPr algn="just" rtl="1"/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54458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96000"/>
          </a:xfrm>
        </p:spPr>
        <p:txBody>
          <a:bodyPr/>
          <a:lstStyle/>
          <a:p>
            <a:pPr algn="just" rtl="1"/>
            <a:r>
              <a:rPr lang="fa-IR" b="1" dirty="0" smtClean="0">
                <a:solidFill>
                  <a:schemeClr val="tx2"/>
                </a:solidFill>
              </a:rPr>
              <a:t>هدف دوم: </a:t>
            </a:r>
            <a:r>
              <a:rPr lang="fa-IR" dirty="0" smtClean="0"/>
              <a:t>چگونگی </a:t>
            </a:r>
            <a:r>
              <a:rPr lang="fa-IR" dirty="0"/>
              <a:t>تاثیر فضای درونی بر کالبد و چهره ی ظاهری بنا است</a:t>
            </a:r>
            <a:r>
              <a:rPr lang="fa-IR" dirty="0" smtClean="0"/>
              <a:t>.</a:t>
            </a:r>
          </a:p>
          <a:p>
            <a:pPr algn="just" rtl="1"/>
            <a:r>
              <a:rPr lang="fa-IR" dirty="0" smtClean="0"/>
              <a:t>تاثیر سلسله مراتب فضایی، زون ها (لکه ها و بخشهای مربوط به یک خرده عملکرد )، اقلیم، فرهنگ و سایر مطالعات عملکردی فضا در فرم، ویژگی های هندسی مانند هندسه پلان، فضای </a:t>
            </a:r>
            <a:r>
              <a:rPr lang="fa-IR" dirty="0"/>
              <a:t>باز و بسته</a:t>
            </a:r>
            <a:r>
              <a:rPr lang="fa-IR" dirty="0" smtClean="0"/>
              <a:t>، پر و خالی، حجم و سایر مشخصه های ظاهری بنا است.</a:t>
            </a:r>
          </a:p>
          <a:p>
            <a:pPr algn="just" rtl="1"/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56" y="4191001"/>
            <a:ext cx="6632944" cy="219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924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39000" cy="85344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3200" dirty="0" smtClean="0"/>
              <a:t>نکات حائز اهمیت برای دانشجویان در جهت رسیدن به اهداف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4216"/>
            <a:ext cx="7467600" cy="4029384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1. </a:t>
            </a:r>
            <a:r>
              <a:rPr lang="fa-IR" dirty="0"/>
              <a:t> </a:t>
            </a:r>
            <a:r>
              <a:rPr lang="fa-IR" dirty="0" smtClean="0"/>
              <a:t>مطالعه، تعریف </a:t>
            </a:r>
            <a:r>
              <a:rPr lang="fa-IR" dirty="0"/>
              <a:t>و شناخت موضوع پروژه (</a:t>
            </a:r>
            <a:r>
              <a:rPr lang="fa-IR" dirty="0" smtClean="0"/>
              <a:t> </a:t>
            </a:r>
            <a:r>
              <a:rPr lang="fa-IR" dirty="0"/>
              <a:t>شناخت خواسته </a:t>
            </a:r>
            <a:r>
              <a:rPr lang="fa-IR" dirty="0" smtClean="0"/>
              <a:t>های پروژه)</a:t>
            </a:r>
            <a:endParaRPr lang="fa-IR" dirty="0"/>
          </a:p>
          <a:p>
            <a:pPr algn="just" rtl="1"/>
            <a:r>
              <a:rPr lang="fa-IR" dirty="0" smtClean="0"/>
              <a:t>2. بدست </a:t>
            </a:r>
            <a:r>
              <a:rPr lang="fa-IR" dirty="0"/>
              <a:t>آوردن اطلاعات در رابطه با سایت </a:t>
            </a:r>
            <a:r>
              <a:rPr lang="fa-IR" dirty="0" smtClean="0"/>
              <a:t>پروژه، مطالعه ی سایت</a:t>
            </a:r>
            <a:endParaRPr lang="fa-IR" dirty="0"/>
          </a:p>
          <a:p>
            <a:pPr algn="just" rtl="1"/>
            <a:r>
              <a:rPr lang="fa-IR" dirty="0" smtClean="0"/>
              <a:t>3. جمع </a:t>
            </a:r>
            <a:r>
              <a:rPr lang="fa-IR" dirty="0"/>
              <a:t>آوری اطلاعات و شناخت عوامل اقلیمی مرتبط با </a:t>
            </a:r>
            <a:r>
              <a:rPr lang="fa-IR" dirty="0" smtClean="0"/>
              <a:t>پروژه و بستر طراحی</a:t>
            </a:r>
            <a:endParaRPr lang="fa-IR" dirty="0"/>
          </a:p>
          <a:p>
            <a:pPr algn="just" rtl="1"/>
            <a:r>
              <a:rPr lang="fa-IR" dirty="0" smtClean="0"/>
              <a:t>4. مورد </a:t>
            </a:r>
            <a:r>
              <a:rPr lang="fa-IR" dirty="0"/>
              <a:t>تجزیه و تحلیل قرار دادن نمونه های مرتبط اجرا شده با </a:t>
            </a:r>
            <a:r>
              <a:rPr lang="fa-IR" dirty="0" smtClean="0"/>
              <a:t>پروژه در داخل و خارج از ایران</a:t>
            </a:r>
            <a:endParaRPr lang="fa-IR" dirty="0"/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7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/>
              <a:t>نکات حائز اهمیت برای دانشجویان در جهت رسیدن به اهداف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6616"/>
            <a:ext cx="7391400" cy="3648384"/>
          </a:xfrm>
        </p:spPr>
        <p:txBody>
          <a:bodyPr/>
          <a:lstStyle/>
          <a:p>
            <a:pPr algn="just" rtl="1"/>
            <a:r>
              <a:rPr lang="fa-IR" dirty="0"/>
              <a:t>5. شکل گیری کانسپت و ارائه ایده های مختلف برای طرح با رویکردی مشخص</a:t>
            </a:r>
          </a:p>
          <a:p>
            <a:pPr algn="just" rtl="1"/>
            <a:r>
              <a:rPr lang="fa-IR" dirty="0"/>
              <a:t>6. برنامه ریزی فیزیکی و طراحی و تقسیم بندی فضا ها، ترسیم دیاگرام</a:t>
            </a:r>
          </a:p>
          <a:p>
            <a:pPr algn="just" rtl="1"/>
            <a:r>
              <a:rPr lang="fa-IR" dirty="0"/>
              <a:t>7. طراحی فضا و حجم</a:t>
            </a:r>
          </a:p>
          <a:p>
            <a:pPr algn="just" rtl="1"/>
            <a:r>
              <a:rPr lang="fa-IR" dirty="0"/>
              <a:t>8. رسم کردن نقشه و ارائه پلان نهایی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5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239000" cy="762000"/>
          </a:xfrm>
        </p:spPr>
        <p:txBody>
          <a:bodyPr>
            <a:noAutofit/>
          </a:bodyPr>
          <a:lstStyle/>
          <a:p>
            <a:pPr algn="r" rtl="1"/>
            <a:r>
              <a:rPr lang="fa-IR" sz="3200" dirty="0"/>
              <a:t>1.  مطالعه، تعریف و شناخت موضوع پروژه ( شناخت خواسته های پروژه)</a:t>
            </a:r>
            <a:br>
              <a:rPr lang="fa-IR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/>
              <a:t>در مرحله ی نخست از روند طراحی، معمار باید بداند کار </a:t>
            </a:r>
            <a:r>
              <a:rPr lang="fa-IR" dirty="0"/>
              <a:t>فرما و مهندسین اجرا کننده پروژه چه چیزی میخواهند از این رو طراح باید قبل از هر چیزی بداند که چه چیزی میخواهد طراحی کند </a:t>
            </a:r>
            <a:r>
              <a:rPr lang="fa-IR" dirty="0" smtClean="0"/>
              <a:t> و نسبت به موضوع دانش کافی کسب نماید.</a:t>
            </a:r>
          </a:p>
          <a:p>
            <a:pPr algn="just" rtl="1"/>
            <a:r>
              <a:rPr lang="fa-IR" dirty="0" smtClean="0"/>
              <a:t>از </a:t>
            </a:r>
            <a:r>
              <a:rPr lang="fa-IR" dirty="0"/>
              <a:t>این رو با ارائه سوالاتی همچون نوع فعالیت </a:t>
            </a:r>
            <a:r>
              <a:rPr lang="fa-IR" dirty="0" smtClean="0"/>
              <a:t>این کاربری خاص </a:t>
            </a:r>
            <a:r>
              <a:rPr lang="fa-IR" dirty="0"/>
              <a:t>چگونه است ؟ که چه افرادی </a:t>
            </a:r>
            <a:r>
              <a:rPr lang="fa-IR" dirty="0" smtClean="0"/>
              <a:t>با چه خصوصیات رفتاری، فرهنگی، با چه رده ی سنی یا حتی جنسیتی میخواهند </a:t>
            </a:r>
            <a:r>
              <a:rPr lang="fa-IR" dirty="0"/>
              <a:t>در این </a:t>
            </a:r>
            <a:r>
              <a:rPr lang="fa-IR" dirty="0" smtClean="0"/>
              <a:t>بنا </a:t>
            </a:r>
            <a:r>
              <a:rPr lang="fa-IR" dirty="0"/>
              <a:t>مشغول به فعالیت یا زندگی شوند </a:t>
            </a:r>
            <a:r>
              <a:rPr lang="fa-IR" dirty="0" smtClean="0"/>
              <a:t>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473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طرح معماری 3: طراحی کتابخانه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fa-IR" dirty="0" smtClean="0"/>
              <a:t>موضوع طراحی معماری 3، طراحی بنایی با عملکرد فرهنگی است که بنا به ضرورت، موضوع کتابخانه جهت طراحی انتخاب گردید.</a:t>
            </a:r>
          </a:p>
          <a:p>
            <a:pPr algn="just" rtl="1"/>
            <a:r>
              <a:rPr lang="fa-I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تمرین 1: </a:t>
            </a:r>
            <a:r>
              <a:rPr lang="fa-IR" dirty="0" smtClean="0"/>
              <a:t>جهت </a:t>
            </a:r>
            <a:r>
              <a:rPr lang="fa-IR" dirty="0" smtClean="0"/>
              <a:t>تامین اولین مرحله از روند طراحی، یعنی مرحله ی مطالعات پایه از دانشجویان خواسته می شود درباره ی موضوع تحقیق و مطالعه نموده سپس مدارک ذیل را بصورت </a:t>
            </a:r>
            <a:r>
              <a:rPr lang="fa-I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پاور پوینت در گروه های حداکثر 3 نفره </a:t>
            </a:r>
            <a:r>
              <a:rPr lang="fa-IR" dirty="0" smtClean="0"/>
              <a:t>ارائه نمایند:</a:t>
            </a:r>
          </a:p>
          <a:p>
            <a:pPr algn="just" rtl="1"/>
            <a:r>
              <a:rPr lang="fa-IR" dirty="0" smtClean="0"/>
              <a:t>1) انواع کتابخانه</a:t>
            </a:r>
          </a:p>
          <a:p>
            <a:pPr algn="just" rtl="1"/>
            <a:r>
              <a:rPr lang="fa-IR" dirty="0" smtClean="0"/>
              <a:t>2) بررسی تحلیل و نقد یک نمونه موردی داخلی و یک نمونه موردی خارجی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46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215</TotalTime>
  <Words>638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به نام ایزد بی همتا طراحی معماری 3 </vt:lpstr>
      <vt:lpstr>PowerPoint Presentation</vt:lpstr>
      <vt:lpstr>PowerPoint Presentation</vt:lpstr>
      <vt:lpstr>اهداف طرح معماری</vt:lpstr>
      <vt:lpstr>PowerPoint Presentation</vt:lpstr>
      <vt:lpstr>نکات حائز اهمیت برای دانشجویان در جهت رسیدن به اهداف</vt:lpstr>
      <vt:lpstr>نکات حائز اهمیت برای دانشجویان در جهت رسیدن به اهداف</vt:lpstr>
      <vt:lpstr>1.  مطالعه، تعریف و شناخت موضوع پروژه ( شناخت خواسته های پروژه) </vt:lpstr>
      <vt:lpstr>طرح معماری 3: طراحی کتابخانه</vt:lpstr>
      <vt:lpstr>PowerPoint Presentation</vt:lpstr>
      <vt:lpstr>برنامه فیزیکی</vt:lpstr>
      <vt:lpstr>PowerPoint Presentation</vt:lpstr>
      <vt:lpstr>PowerPoint Presentation</vt:lpstr>
      <vt:lpstr>PowerPoint Presentation</vt:lpstr>
      <vt:lpstr>پایان جلسه اول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Caspian</dc:creator>
  <cp:lastModifiedBy>Caspian</cp:lastModifiedBy>
  <cp:revision>14</cp:revision>
  <dcterms:created xsi:type="dcterms:W3CDTF">2020-03-10T09:37:09Z</dcterms:created>
  <dcterms:modified xsi:type="dcterms:W3CDTF">2020-03-10T16:02:02Z</dcterms:modified>
</cp:coreProperties>
</file>