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1"/>
  </p:notesMasterIdLst>
  <p:sldIdLst>
    <p:sldId id="285" r:id="rId2"/>
    <p:sldId id="316" r:id="rId3"/>
    <p:sldId id="283" r:id="rId4"/>
    <p:sldId id="306" r:id="rId5"/>
    <p:sldId id="304" r:id="rId6"/>
    <p:sldId id="303" r:id="rId7"/>
    <p:sldId id="301" r:id="rId8"/>
    <p:sldId id="302" r:id="rId9"/>
    <p:sldId id="307" r:id="rId10"/>
    <p:sldId id="300" r:id="rId11"/>
    <p:sldId id="298" r:id="rId12"/>
    <p:sldId id="297" r:id="rId13"/>
    <p:sldId id="308" r:id="rId14"/>
    <p:sldId id="310" r:id="rId15"/>
    <p:sldId id="311" r:id="rId16"/>
    <p:sldId id="312" r:id="rId17"/>
    <p:sldId id="309" r:id="rId18"/>
    <p:sldId id="313" r:id="rId19"/>
    <p:sldId id="315" r:id="rId20"/>
  </p:sldIdLst>
  <p:sldSz cx="9144000" cy="6858000" type="screen4x3"/>
  <p:notesSz cx="6858000" cy="9144000"/>
  <p:custDataLst>
    <p:tags r:id="rId22"/>
  </p:custDataLst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AE8D"/>
    <a:srgbClr val="6F5B3D"/>
    <a:srgbClr val="23A989"/>
    <a:srgbClr val="24AE79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027" autoAdjust="0"/>
    <p:restoredTop sz="84152" autoAdjust="0"/>
  </p:normalViewPr>
  <p:slideViewPr>
    <p:cSldViewPr>
      <p:cViewPr varScale="1">
        <p:scale>
          <a:sx n="88" d="100"/>
          <a:sy n="88" d="100"/>
        </p:scale>
        <p:origin x="1200" y="5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C41824E-725B-4ACD-8EBF-EDE41ACFDF01}" type="datetimeFigureOut">
              <a:rPr lang="fa-IR" smtClean="0"/>
              <a:pPr/>
              <a:t>19/07/1441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987B796-0FB4-4BD0-A80C-C9BFCA5CB64E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08793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152070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10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80036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11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75910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12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953208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13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588681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14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780125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15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334349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16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56933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17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03456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18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543303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19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38163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74793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601737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58214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898456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135043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639272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26236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baseline="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7B796-0FB4-4BD0-A80C-C9BFCA5CB64E}" type="slidenum">
              <a:rPr lang="fa-IR" smtClean="0"/>
              <a:pPr/>
              <a:t>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02601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88AC-0253-4B35-890D-5F62805DB725}" type="datetimeFigureOut">
              <a:rPr lang="fa-IR" smtClean="0"/>
              <a:pPr/>
              <a:t>19/07/1441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88AC-0253-4B35-890D-5F62805DB725}" type="datetimeFigureOut">
              <a:rPr lang="fa-IR" smtClean="0"/>
              <a:pPr/>
              <a:t>19/07/1441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88AC-0253-4B35-890D-5F62805DB725}" type="datetimeFigureOut">
              <a:rPr lang="fa-IR" smtClean="0"/>
              <a:pPr/>
              <a:t>19/07/1441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88AC-0253-4B35-890D-5F62805DB725}" type="datetimeFigureOut">
              <a:rPr lang="fa-IR" smtClean="0"/>
              <a:pPr/>
              <a:t>19/07/1441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88AC-0253-4B35-890D-5F62805DB725}" type="datetimeFigureOut">
              <a:rPr lang="fa-IR" smtClean="0"/>
              <a:pPr/>
              <a:t>19/07/1441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88AC-0253-4B35-890D-5F62805DB725}" type="datetimeFigureOut">
              <a:rPr lang="fa-IR" smtClean="0"/>
              <a:pPr/>
              <a:t>19/07/1441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88AC-0253-4B35-890D-5F62805DB725}" type="datetimeFigureOut">
              <a:rPr lang="fa-IR" smtClean="0"/>
              <a:pPr/>
              <a:t>19/07/1441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88AC-0253-4B35-890D-5F62805DB725}" type="datetimeFigureOut">
              <a:rPr lang="fa-IR" smtClean="0"/>
              <a:pPr/>
              <a:t>19/07/1441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88AC-0253-4B35-890D-5F62805DB725}" type="datetimeFigureOut">
              <a:rPr lang="fa-IR" smtClean="0"/>
              <a:pPr/>
              <a:t>19/07/1441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88AC-0253-4B35-890D-5F62805DB725}" type="datetimeFigureOut">
              <a:rPr lang="fa-IR" smtClean="0"/>
              <a:pPr/>
              <a:t>19/07/1441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88AC-0253-4B35-890D-5F62805DB725}" type="datetimeFigureOut">
              <a:rPr lang="fa-IR" smtClean="0"/>
              <a:pPr/>
              <a:t>19/07/1441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B88AC-0253-4B35-890D-5F62805DB725}" type="datetimeFigureOut">
              <a:rPr lang="fa-IR" smtClean="0"/>
              <a:pPr/>
              <a:t>19/07/1441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B5B37-FC00-4103-AE22-753B501E5D2B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3.png"/><Relationship Id="rId9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517145" y="3298687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دوم</a:t>
            </a:r>
            <a:endParaRPr lang="fa-IR" dirty="0"/>
          </a:p>
        </p:txBody>
      </p:sp>
      <p:sp>
        <p:nvSpPr>
          <p:cNvPr id="4" name="Rectangle 3"/>
          <p:cNvSpPr/>
          <p:nvPr/>
        </p:nvSpPr>
        <p:spPr>
          <a:xfrm>
            <a:off x="1835696" y="1621304"/>
            <a:ext cx="5454352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a-IR" sz="2800" b="1" dirty="0">
              <a:cs typeface="B Nazanin" panose="00000400000000000000" pitchFamily="2" charset="-78"/>
            </a:endParaRPr>
          </a:p>
          <a:p>
            <a:pPr algn="ctr"/>
            <a:r>
              <a:rPr lang="fa-IR" sz="2800" b="1" dirty="0">
                <a:cs typeface="B Nazanin" panose="00000400000000000000" pitchFamily="2" charset="-78"/>
              </a:rPr>
              <a:t>ارایه درس کارگاه شبکه های رایانه ای</a:t>
            </a:r>
          </a:p>
          <a:p>
            <a:endParaRPr lang="fa-IR" sz="2800" b="1" dirty="0">
              <a:cs typeface="B Nazanin" panose="00000400000000000000" pitchFamily="2" charset="-78"/>
            </a:endParaRPr>
          </a:p>
          <a:p>
            <a:endParaRPr lang="fa-IR" sz="2800" b="1" dirty="0">
              <a:cs typeface="B Nazanin" panose="00000400000000000000" pitchFamily="2" charset="-78"/>
            </a:endParaRPr>
          </a:p>
          <a:p>
            <a:pPr algn="ctr"/>
            <a:endParaRPr lang="en-US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endParaRPr lang="fa-IR" sz="1400" b="1" dirty="0">
              <a:solidFill>
                <a:srgbClr val="FF0000"/>
              </a:solidFill>
              <a:cs typeface="B Behnam " pitchFamily="2" charset="-78"/>
            </a:endParaRPr>
          </a:p>
          <a:p>
            <a:endParaRPr lang="fa-IR" sz="1400" b="1" dirty="0">
              <a:solidFill>
                <a:srgbClr val="FF0000"/>
              </a:solidFill>
              <a:cs typeface="B Behnam " pitchFamily="2" charset="-78"/>
            </a:endParaRPr>
          </a:p>
          <a:p>
            <a:pPr algn="ctr"/>
            <a:r>
              <a:rPr lang="fa-IR" b="1" dirty="0">
                <a:cs typeface="B Nazanin" panose="00000400000000000000" pitchFamily="2" charset="-78"/>
              </a:rPr>
              <a:t>ارایه دهنده :              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حسن مدنی چافی</a:t>
            </a:r>
          </a:p>
          <a:p>
            <a:endParaRPr lang="fa-IR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ctr"/>
            <a:r>
              <a:rPr lang="fa-IR" b="1" dirty="0">
                <a:cs typeface="B Nazanin" panose="00000400000000000000" pitchFamily="2" charset="-78"/>
              </a:rPr>
              <a:t>پایه و گرایش تحصیلی :         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کاردانی</a:t>
            </a:r>
            <a:r>
              <a:rPr lang="fa-IR" b="1" dirty="0">
                <a:cs typeface="B Nazanin" panose="00000400000000000000" pitchFamily="2" charset="-78"/>
              </a:rPr>
              <a:t> </a:t>
            </a:r>
            <a:r>
              <a:rPr lang="fa-IR" b="1" dirty="0">
                <a:solidFill>
                  <a:srgbClr val="FF0000"/>
                </a:solidFill>
                <a:cs typeface="B Nazanin" panose="00000400000000000000" pitchFamily="2" charset="-78"/>
              </a:rPr>
              <a:t>شبکه های رایانه ای 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19872" y="116632"/>
            <a:ext cx="2160240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769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491880" y="163825"/>
            <a:ext cx="491886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>
                <a:cs typeface="B Nazanin" panose="00000400000000000000" pitchFamily="2" charset="-78"/>
              </a:rPr>
              <a:t>موضوع ارایه : </a:t>
            </a:r>
            <a:r>
              <a:rPr lang="fa-IR" sz="2400" b="1" dirty="0" smtClean="0">
                <a:cs typeface="B Nazanin" panose="00000400000000000000" pitchFamily="2" charset="-78"/>
              </a:rPr>
              <a:t>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کارگاه شبکه های کامپیوتری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56104"/>
            <a:ext cx="1245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</a:t>
            </a:r>
            <a:r>
              <a:rPr lang="fa-IR" sz="1600" b="1" dirty="0" smtClean="0">
                <a:cs typeface="B Nazanin" panose="00000400000000000000" pitchFamily="2" charset="-78"/>
              </a:rPr>
              <a:t>10  </a:t>
            </a:r>
            <a:r>
              <a:rPr lang="fa-IR" sz="1600" b="1" dirty="0" smtClean="0">
                <a:cs typeface="B Nazanin" panose="00000400000000000000" pitchFamily="2" charset="-78"/>
              </a:rPr>
              <a:t>از </a:t>
            </a:r>
            <a:r>
              <a:rPr lang="fa-IR" sz="1600" b="1" dirty="0" smtClean="0">
                <a:cs typeface="B Nazanin" panose="00000400000000000000" pitchFamily="2" charset="-78"/>
              </a:rPr>
              <a:t>19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17145" y="3298687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411760" y="2214233"/>
            <a:ext cx="54135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sz="28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طبقه بندی کابل </a:t>
            </a:r>
            <a:r>
              <a:rPr lang="en-US" sz="28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UTP</a:t>
            </a:r>
            <a:r>
              <a:rPr lang="fa-IR" sz="28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  (</a:t>
            </a:r>
            <a:r>
              <a:rPr lang="en-US" sz="28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Cat=Categories</a:t>
            </a:r>
            <a:r>
              <a:rPr lang="fa-IR" sz="28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)</a:t>
            </a:r>
          </a:p>
        </p:txBody>
      </p:sp>
      <p:sp>
        <p:nvSpPr>
          <p:cNvPr id="8" name="Rectangle 7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دوم</a:t>
            </a:r>
            <a:endParaRPr lang="fa-I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58136" y="2924531"/>
            <a:ext cx="6114326" cy="259211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130513" y="965028"/>
            <a:ext cx="57246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کابل زوج بهم تابیده بدون حفاظ (</a:t>
            </a:r>
            <a:r>
              <a:rPr lang="en-US" sz="3200" b="1" dirty="0">
                <a:solidFill>
                  <a:srgbClr val="FF0000"/>
                </a:solidFill>
                <a:cs typeface="B Nazanin" panose="00000400000000000000" pitchFamily="2" charset="-78"/>
              </a:rPr>
              <a:t>UTP</a:t>
            </a:r>
            <a:r>
              <a:rPr lang="fa-IR" sz="3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) </a:t>
            </a:r>
            <a:endParaRPr lang="fa-IR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077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491880" y="163825"/>
            <a:ext cx="491886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>
                <a:cs typeface="B Nazanin" panose="00000400000000000000" pitchFamily="2" charset="-78"/>
              </a:rPr>
              <a:t>موضوع ارایه : </a:t>
            </a:r>
            <a:r>
              <a:rPr lang="fa-IR" sz="2400" b="1" dirty="0" smtClean="0">
                <a:cs typeface="B Nazanin" panose="00000400000000000000" pitchFamily="2" charset="-78"/>
              </a:rPr>
              <a:t>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کارگاه شبکه های کامپیوتری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56104"/>
            <a:ext cx="1245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</a:t>
            </a:r>
            <a:r>
              <a:rPr lang="fa-IR" sz="1600" b="1" dirty="0" smtClean="0">
                <a:cs typeface="B Nazanin" panose="00000400000000000000" pitchFamily="2" charset="-78"/>
              </a:rPr>
              <a:t>11  </a:t>
            </a:r>
            <a:r>
              <a:rPr lang="fa-IR" sz="1600" b="1" dirty="0" smtClean="0">
                <a:cs typeface="B Nazanin" panose="00000400000000000000" pitchFamily="2" charset="-78"/>
              </a:rPr>
              <a:t>از </a:t>
            </a:r>
            <a:r>
              <a:rPr lang="fa-IR" sz="1600" b="1" dirty="0" smtClean="0">
                <a:cs typeface="B Nazanin" panose="00000400000000000000" pitchFamily="2" charset="-78"/>
              </a:rPr>
              <a:t>19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17145" y="3298687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148376" y="903429"/>
            <a:ext cx="454970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رنگ سیم ها در کابل زوج بهم تابیده</a:t>
            </a:r>
          </a:p>
          <a:p>
            <a:endParaRPr lang="fa-IR" sz="2000" b="1" dirty="0" smtClean="0">
              <a:cs typeface="B Nazanin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دوم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2424268" y="213918"/>
            <a:ext cx="188885" cy="388614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400000" flipH="1">
            <a:off x="2400685" y="473103"/>
            <a:ext cx="201215" cy="38861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5400000" flipH="1">
            <a:off x="2431097" y="1026205"/>
            <a:ext cx="229730" cy="388614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5400000">
            <a:off x="2475001" y="1316222"/>
            <a:ext cx="152639" cy="387952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5400000">
            <a:off x="2458334" y="2002975"/>
            <a:ext cx="216024" cy="382509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5400000">
            <a:off x="2456540" y="2271507"/>
            <a:ext cx="218085" cy="382509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5400000">
            <a:off x="2457150" y="2870884"/>
            <a:ext cx="197243" cy="390576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rot="5400000">
            <a:off x="2479816" y="3162497"/>
            <a:ext cx="178160" cy="3879518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5047249" y="1998258"/>
            <a:ext cx="31919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>
                <a:cs typeface="B Nazanin" panose="00000400000000000000" pitchFamily="2" charset="-78"/>
              </a:rPr>
              <a:t>قهوه ای - سفید قهوه ای</a:t>
            </a:r>
            <a:endParaRPr lang="fa-IR" sz="2800" b="1" dirty="0">
              <a:cs typeface="B Nazanin" panose="00000400000000000000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812306" y="2841454"/>
            <a:ext cx="23968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>
                <a:cs typeface="B Nazanin" panose="00000400000000000000" pitchFamily="2" charset="-78"/>
              </a:rPr>
              <a:t>قرمز - سفید قرمز</a:t>
            </a:r>
            <a:endParaRPr lang="fa-IR" sz="2800" b="1" dirty="0">
              <a:cs typeface="B Nazanin" panose="000004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330160" y="3761704"/>
            <a:ext cx="18630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>
                <a:cs typeface="B Nazanin" panose="00000400000000000000" pitchFamily="2" charset="-78"/>
              </a:rPr>
              <a:t>آبی - سفید آبی</a:t>
            </a:r>
            <a:endParaRPr lang="fa-IR" sz="2400" b="1" dirty="0">
              <a:cs typeface="B Nazanin" panose="00000400000000000000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896281" y="4678870"/>
            <a:ext cx="22781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>
                <a:cs typeface="B Nazanin" panose="00000400000000000000" pitchFamily="2" charset="-78"/>
              </a:rPr>
              <a:t>سبز - سفید سبز</a:t>
            </a:r>
            <a:endParaRPr lang="fa-IR" sz="28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64174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491880" y="163825"/>
            <a:ext cx="491886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>
                <a:cs typeface="B Nazanin" panose="00000400000000000000" pitchFamily="2" charset="-78"/>
              </a:rPr>
              <a:t>موضوع ارایه : </a:t>
            </a:r>
            <a:r>
              <a:rPr lang="fa-IR" sz="2400" b="1" dirty="0" smtClean="0">
                <a:cs typeface="B Nazanin" panose="00000400000000000000" pitchFamily="2" charset="-78"/>
              </a:rPr>
              <a:t>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کارگاه شبکه های </a:t>
            </a:r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کامپیوتری</a:t>
            </a:r>
            <a:endParaRPr lang="fa-IR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56104"/>
            <a:ext cx="1245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</a:t>
            </a:r>
            <a:r>
              <a:rPr lang="fa-IR" sz="1600" b="1" dirty="0" smtClean="0">
                <a:cs typeface="B Nazanin" panose="00000400000000000000" pitchFamily="2" charset="-78"/>
              </a:rPr>
              <a:t>12  </a:t>
            </a:r>
            <a:r>
              <a:rPr lang="fa-IR" sz="1600" b="1" dirty="0" smtClean="0">
                <a:cs typeface="B Nazanin" panose="00000400000000000000" pitchFamily="2" charset="-78"/>
              </a:rPr>
              <a:t>از </a:t>
            </a:r>
            <a:r>
              <a:rPr lang="fa-IR" sz="1600" b="1" dirty="0" smtClean="0">
                <a:cs typeface="B Nazanin" panose="00000400000000000000" pitchFamily="2" charset="-78"/>
              </a:rPr>
              <a:t>19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17145" y="3298687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02194" y="1052736"/>
            <a:ext cx="208428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کلاس رنگ ها</a:t>
            </a:r>
          </a:p>
          <a:p>
            <a:endParaRPr lang="fa-IR" sz="2800" b="1" dirty="0">
              <a:solidFill>
                <a:schemeClr val="accent1"/>
              </a:solidFill>
              <a:cs typeface="B Nazanin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دوم</a:t>
            </a:r>
            <a:endParaRPr lang="fa-I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91680" y="3668019"/>
            <a:ext cx="2009775" cy="211443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39422" y="953320"/>
            <a:ext cx="1971675" cy="208375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742929" y="4054717"/>
            <a:ext cx="26356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>
                <a:cs typeface="B Nazanin" panose="00000400000000000000" pitchFamily="2" charset="-78"/>
              </a:rPr>
              <a:t>کلاس </a:t>
            </a:r>
            <a:r>
              <a:rPr lang="en-US" sz="2800" b="1" dirty="0">
                <a:cs typeface="B Nazanin" panose="00000400000000000000" pitchFamily="2" charset="-78"/>
              </a:rPr>
              <a:t>(T568B)    B</a:t>
            </a:r>
            <a:endParaRPr lang="fa-IR" sz="2800" b="1" dirty="0">
              <a:cs typeface="B Nazanin" panose="000004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42929" y="2083955"/>
            <a:ext cx="26629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>
                <a:cs typeface="B Nazanin" panose="00000400000000000000" pitchFamily="2" charset="-78"/>
              </a:rPr>
              <a:t>کلاس </a:t>
            </a:r>
            <a:r>
              <a:rPr lang="en-US" sz="2800" b="1" dirty="0">
                <a:cs typeface="B Nazanin" panose="00000400000000000000" pitchFamily="2" charset="-78"/>
              </a:rPr>
              <a:t>A</a:t>
            </a:r>
            <a:r>
              <a:rPr lang="fa-IR" sz="2800" b="1" dirty="0">
                <a:cs typeface="B Nazanin" panose="00000400000000000000" pitchFamily="2" charset="-78"/>
              </a:rPr>
              <a:t> </a:t>
            </a:r>
            <a:r>
              <a:rPr lang="en-US" sz="2800" b="1" dirty="0">
                <a:cs typeface="B Nazanin" panose="00000400000000000000" pitchFamily="2" charset="-78"/>
              </a:rPr>
              <a:t>(T568A)   </a:t>
            </a:r>
            <a:endParaRPr lang="fa-IR" sz="28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62973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419872" y="163825"/>
            <a:ext cx="499087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>
                <a:cs typeface="B Nazanin" panose="00000400000000000000" pitchFamily="2" charset="-78"/>
              </a:rPr>
              <a:t>موضوع ارایه : </a:t>
            </a:r>
            <a:r>
              <a:rPr lang="fa-IR" sz="2400" b="1" dirty="0" smtClean="0">
                <a:cs typeface="B Nazanin" panose="00000400000000000000" pitchFamily="2" charset="-78"/>
              </a:rPr>
              <a:t>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کارگاه شبکه های کامپیوتری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56104"/>
            <a:ext cx="1259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</a:t>
            </a:r>
            <a:r>
              <a:rPr lang="fa-IR" sz="1600" b="1" dirty="0" smtClean="0">
                <a:cs typeface="B Nazanin" panose="00000400000000000000" pitchFamily="2" charset="-78"/>
              </a:rPr>
              <a:t>13  </a:t>
            </a:r>
            <a:r>
              <a:rPr lang="fa-IR" sz="1600" b="1" dirty="0" smtClean="0">
                <a:cs typeface="B Nazanin" panose="00000400000000000000" pitchFamily="2" charset="-78"/>
              </a:rPr>
              <a:t>از </a:t>
            </a:r>
            <a:r>
              <a:rPr lang="fa-IR" sz="1600" b="1" dirty="0" smtClean="0">
                <a:cs typeface="B Nazanin" panose="00000400000000000000" pitchFamily="2" charset="-78"/>
              </a:rPr>
              <a:t>19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17145" y="3298687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883301" y="980728"/>
            <a:ext cx="3736407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کابل بندی</a:t>
            </a:r>
          </a:p>
          <a:p>
            <a:endParaRPr lang="fa-IR" sz="2800" b="1" dirty="0">
              <a:solidFill>
                <a:schemeClr val="accent1"/>
              </a:solidFill>
              <a:cs typeface="B Nazanin" panose="00000400000000000000" pitchFamily="2" charset="-78"/>
            </a:endParaRPr>
          </a:p>
          <a:p>
            <a:r>
              <a:rPr lang="fa-IR" sz="2400" b="1" dirty="0" smtClean="0">
                <a:cs typeface="B Nazanin" panose="00000400000000000000" pitchFamily="2" charset="-78"/>
              </a:rPr>
              <a:t>1- مستقیم        2- کراس (</a:t>
            </a:r>
            <a:r>
              <a:rPr lang="en-US" sz="2400" b="1" dirty="0" smtClean="0">
                <a:cs typeface="B Nazanin" panose="00000400000000000000" pitchFamily="2" charset="-78"/>
              </a:rPr>
              <a:t>cross</a:t>
            </a:r>
            <a:r>
              <a:rPr lang="fa-IR" sz="2400" b="1" dirty="0" smtClean="0">
                <a:cs typeface="B Nazanin" panose="00000400000000000000" pitchFamily="2" charset="-78"/>
              </a:rPr>
              <a:t>)</a:t>
            </a:r>
          </a:p>
        </p:txBody>
      </p:sp>
      <p:sp>
        <p:nvSpPr>
          <p:cNvPr id="8" name="Rectangle 7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دوم</a:t>
            </a:r>
            <a:endParaRPr lang="fa-IR" dirty="0"/>
          </a:p>
        </p:txBody>
      </p:sp>
      <p:sp>
        <p:nvSpPr>
          <p:cNvPr id="6" name="Rectangle 5"/>
          <p:cNvSpPr/>
          <p:nvPr/>
        </p:nvSpPr>
        <p:spPr>
          <a:xfrm>
            <a:off x="298580" y="2752320"/>
            <a:ext cx="822632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 smtClean="0">
                <a:cs typeface="B Nazanin" panose="00000400000000000000" pitchFamily="2" charset="-78"/>
              </a:rPr>
              <a:t>در صورتی که بخواهیم دوچیز غیر همنام مثل کارت شبکه و هاب یا مثل کارت شبکه و سوئیچ را به یکدیگر وصل کنیم از </a:t>
            </a:r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کابل مستقیم </a:t>
            </a:r>
            <a:r>
              <a:rPr lang="fa-IR" sz="2400" b="1" dirty="0" smtClean="0">
                <a:cs typeface="B Nazanin" panose="00000400000000000000" pitchFamily="2" charset="-78"/>
              </a:rPr>
              <a:t>استفاده می کنیم .</a:t>
            </a:r>
          </a:p>
          <a:p>
            <a:endParaRPr lang="fa-IR" sz="2400" b="1" dirty="0" smtClean="0">
              <a:cs typeface="B Nazanin" panose="00000400000000000000" pitchFamily="2" charset="-78"/>
            </a:endParaRPr>
          </a:p>
          <a:p>
            <a:endParaRPr lang="fa-IR" sz="2400" b="1" dirty="0">
              <a:cs typeface="B Nazanin" panose="00000400000000000000" pitchFamily="2" charset="-78"/>
            </a:endParaRPr>
          </a:p>
          <a:p>
            <a:r>
              <a:rPr lang="fa-IR" sz="2400" b="1" dirty="0">
                <a:cs typeface="B Nazanin" panose="00000400000000000000" pitchFamily="2" charset="-78"/>
              </a:rPr>
              <a:t>در صورتی که بخواهیم دوچیز </a:t>
            </a:r>
            <a:r>
              <a:rPr lang="fa-IR" sz="2400" b="1" dirty="0" smtClean="0">
                <a:cs typeface="B Nazanin" panose="00000400000000000000" pitchFamily="2" charset="-78"/>
              </a:rPr>
              <a:t>همنام </a:t>
            </a:r>
            <a:r>
              <a:rPr lang="fa-IR" sz="2400" b="1" dirty="0">
                <a:cs typeface="B Nazanin" panose="00000400000000000000" pitchFamily="2" charset="-78"/>
              </a:rPr>
              <a:t>مثل کارت شبکه </a:t>
            </a:r>
            <a:r>
              <a:rPr lang="fa-IR" sz="2400" b="1" dirty="0" smtClean="0">
                <a:cs typeface="B Nazanin" panose="00000400000000000000" pitchFamily="2" charset="-78"/>
              </a:rPr>
              <a:t>به کارت </a:t>
            </a:r>
            <a:r>
              <a:rPr lang="fa-IR" sz="2400" b="1" dirty="0">
                <a:cs typeface="B Nazanin" panose="00000400000000000000" pitchFamily="2" charset="-78"/>
              </a:rPr>
              <a:t>شبکه و </a:t>
            </a:r>
            <a:r>
              <a:rPr lang="fa-IR" sz="2400" b="1" dirty="0" smtClean="0">
                <a:cs typeface="B Nazanin" panose="00000400000000000000" pitchFamily="2" charset="-78"/>
              </a:rPr>
              <a:t>یا مثل هاب به هاب  </a:t>
            </a:r>
            <a:r>
              <a:rPr lang="fa-IR" sz="2400" b="1" dirty="0">
                <a:cs typeface="B Nazanin" panose="00000400000000000000" pitchFamily="2" charset="-78"/>
              </a:rPr>
              <a:t>را به یکدیگر وصل کنیم از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کابل </a:t>
            </a:r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کراس </a:t>
            </a:r>
            <a:r>
              <a:rPr lang="fa-IR" sz="2400" b="1" dirty="0">
                <a:cs typeface="B Nazanin" panose="00000400000000000000" pitchFamily="2" charset="-78"/>
              </a:rPr>
              <a:t>استفاده می کنیم .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286623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419872" y="163825"/>
            <a:ext cx="499087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>
                <a:cs typeface="B Nazanin" panose="00000400000000000000" pitchFamily="2" charset="-78"/>
              </a:rPr>
              <a:t>موضوع ارایه : </a:t>
            </a:r>
            <a:r>
              <a:rPr lang="fa-IR" sz="2400" b="1" dirty="0" smtClean="0">
                <a:cs typeface="B Nazanin" panose="00000400000000000000" pitchFamily="2" charset="-78"/>
              </a:rPr>
              <a:t>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کارگاه شبکه های کامپیوتری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56104"/>
            <a:ext cx="1245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</a:t>
            </a:r>
            <a:r>
              <a:rPr lang="fa-IR" sz="1600" b="1" dirty="0" smtClean="0">
                <a:cs typeface="B Nazanin" panose="00000400000000000000" pitchFamily="2" charset="-78"/>
              </a:rPr>
              <a:t>14  </a:t>
            </a:r>
            <a:r>
              <a:rPr lang="fa-IR" sz="1600" b="1" dirty="0" smtClean="0">
                <a:cs typeface="B Nazanin" panose="00000400000000000000" pitchFamily="2" charset="-78"/>
              </a:rPr>
              <a:t>از </a:t>
            </a:r>
            <a:r>
              <a:rPr lang="fa-IR" sz="1600" b="1" dirty="0" smtClean="0">
                <a:cs typeface="B Nazanin" panose="00000400000000000000" pitchFamily="2" charset="-78"/>
              </a:rPr>
              <a:t>19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17145" y="3298687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67543" y="1052736"/>
            <a:ext cx="8118939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32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ساخت کابل مستقیم و کراس</a:t>
            </a:r>
          </a:p>
          <a:p>
            <a:endParaRPr lang="fa-IR" sz="2800" b="1" dirty="0">
              <a:solidFill>
                <a:schemeClr val="accent1"/>
              </a:solidFill>
              <a:cs typeface="B Nazanin" panose="00000400000000000000" pitchFamily="2" charset="-78"/>
            </a:endParaRPr>
          </a:p>
          <a:p>
            <a:r>
              <a:rPr lang="fa-IR" sz="2400" b="1" dirty="0" smtClean="0">
                <a:cs typeface="B Nazanin" panose="00000400000000000000" pitchFamily="2" charset="-78"/>
              </a:rPr>
              <a:t>برای ساخت کابل مستقیم دو سر کابل با کلاس</a:t>
            </a:r>
            <a:r>
              <a:rPr lang="en-US" sz="2400" b="1" dirty="0" smtClean="0">
                <a:cs typeface="B Nazanin" panose="00000400000000000000" pitchFamily="2" charset="-78"/>
              </a:rPr>
              <a:t> B </a:t>
            </a:r>
            <a:r>
              <a:rPr lang="fa-IR" sz="2400" b="1" dirty="0" smtClean="0">
                <a:cs typeface="B Nazanin" panose="00000400000000000000" pitchFamily="2" charset="-78"/>
              </a:rPr>
              <a:t>تنظیم می شود . </a:t>
            </a:r>
          </a:p>
          <a:p>
            <a:endParaRPr lang="fa-IR" sz="2400" b="1" dirty="0" smtClean="0">
              <a:cs typeface="B Nazanin" panose="00000400000000000000" pitchFamily="2" charset="-78"/>
            </a:endParaRPr>
          </a:p>
          <a:p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یعنی </a:t>
            </a:r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اگر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یک طرف </a:t>
            </a:r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کابل با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کلاس </a:t>
            </a:r>
            <a:r>
              <a:rPr lang="en-US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B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تنظیم بود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طرف </a:t>
            </a:r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دیگر حتماً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بایستی کابل از </a:t>
            </a:r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 کلاس نوع  </a:t>
            </a:r>
            <a:r>
              <a:rPr lang="en-US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B</a:t>
            </a:r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باشد . </a:t>
            </a:r>
          </a:p>
          <a:p>
            <a:endParaRPr lang="fa-IR" sz="2400" b="1" dirty="0">
              <a:cs typeface="B Nazanin" panose="00000400000000000000" pitchFamily="2" charset="-78"/>
            </a:endParaRPr>
          </a:p>
          <a:p>
            <a:r>
              <a:rPr lang="fa-IR" sz="2400" b="1" dirty="0">
                <a:cs typeface="B Nazanin" panose="00000400000000000000" pitchFamily="2" charset="-78"/>
              </a:rPr>
              <a:t>برای ساخت </a:t>
            </a:r>
            <a:r>
              <a:rPr lang="fa-IR" sz="2400" b="1" dirty="0" smtClean="0">
                <a:cs typeface="B Nazanin" panose="00000400000000000000" pitchFamily="2" charset="-78"/>
              </a:rPr>
              <a:t>کابل کراس هر طرف از کابل با کلاس مختلف تنظیم می شود . </a:t>
            </a:r>
          </a:p>
          <a:p>
            <a:endParaRPr lang="fa-IR" sz="2400" b="1" dirty="0">
              <a:cs typeface="B Nazanin" panose="00000400000000000000" pitchFamily="2" charset="-78"/>
            </a:endParaRPr>
          </a:p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یعنی اگر یک طرف کابل کلاس </a:t>
            </a:r>
            <a:r>
              <a:rPr lang="en-US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B</a:t>
            </a:r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 بود طرف دیگر بایستی کابل از نوع کلاس </a:t>
            </a:r>
            <a:r>
              <a:rPr lang="en-US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A</a:t>
            </a:r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 باشد . </a:t>
            </a:r>
          </a:p>
        </p:txBody>
      </p:sp>
      <p:sp>
        <p:nvSpPr>
          <p:cNvPr id="8" name="Rectangle 7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دوم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142046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419872" y="163825"/>
            <a:ext cx="499087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>
                <a:cs typeface="B Nazanin" panose="00000400000000000000" pitchFamily="2" charset="-78"/>
              </a:rPr>
              <a:t>موضوع ارایه : </a:t>
            </a:r>
            <a:r>
              <a:rPr lang="fa-IR" sz="2400" b="1" dirty="0" smtClean="0">
                <a:cs typeface="B Nazanin" panose="00000400000000000000" pitchFamily="2" charset="-78"/>
              </a:rPr>
              <a:t>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کارگاه شبکه های کامپیوتری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56104"/>
            <a:ext cx="1259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</a:t>
            </a:r>
            <a:r>
              <a:rPr lang="fa-IR" sz="1600" b="1" dirty="0" smtClean="0">
                <a:cs typeface="B Nazanin" panose="00000400000000000000" pitchFamily="2" charset="-78"/>
              </a:rPr>
              <a:t>15  </a:t>
            </a:r>
            <a:r>
              <a:rPr lang="fa-IR" sz="1600" b="1" dirty="0" smtClean="0">
                <a:cs typeface="B Nazanin" panose="00000400000000000000" pitchFamily="2" charset="-78"/>
              </a:rPr>
              <a:t>از </a:t>
            </a:r>
            <a:r>
              <a:rPr lang="fa-IR" sz="1600" b="1" dirty="0" smtClean="0">
                <a:cs typeface="B Nazanin" panose="00000400000000000000" pitchFamily="2" charset="-78"/>
              </a:rPr>
              <a:t>19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17145" y="3298687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دوم</a:t>
            </a:r>
            <a:endParaRPr lang="fa-I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1561" y="888726"/>
            <a:ext cx="7913344" cy="5131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851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491880" y="163825"/>
            <a:ext cx="491886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>
                <a:cs typeface="B Nazanin" panose="00000400000000000000" pitchFamily="2" charset="-78"/>
              </a:rPr>
              <a:t>موضوع ارایه : </a:t>
            </a:r>
            <a:r>
              <a:rPr lang="fa-IR" sz="2400" b="1" dirty="0" smtClean="0">
                <a:cs typeface="B Nazanin" panose="00000400000000000000" pitchFamily="2" charset="-78"/>
              </a:rPr>
              <a:t>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کارگاه شبکه های کامپیوتری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56104"/>
            <a:ext cx="1245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</a:t>
            </a:r>
            <a:r>
              <a:rPr lang="fa-IR" sz="1600" b="1" dirty="0" smtClean="0">
                <a:cs typeface="B Nazanin" panose="00000400000000000000" pitchFamily="2" charset="-78"/>
              </a:rPr>
              <a:t>16  </a:t>
            </a:r>
            <a:r>
              <a:rPr lang="fa-IR" sz="1600" b="1" dirty="0" smtClean="0">
                <a:cs typeface="B Nazanin" panose="00000400000000000000" pitchFamily="2" charset="-78"/>
              </a:rPr>
              <a:t>از </a:t>
            </a:r>
            <a:r>
              <a:rPr lang="fa-IR" sz="1600" b="1" dirty="0" smtClean="0">
                <a:cs typeface="B Nazanin" panose="00000400000000000000" pitchFamily="2" charset="-78"/>
              </a:rPr>
              <a:t>19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17145" y="3298687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دوم</a:t>
            </a:r>
            <a:endParaRPr lang="fa-I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187" y="908720"/>
            <a:ext cx="7841718" cy="5170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573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491880" y="163825"/>
            <a:ext cx="491886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>
                <a:cs typeface="B Nazanin" panose="00000400000000000000" pitchFamily="2" charset="-78"/>
              </a:rPr>
              <a:t>موضوع ارایه : </a:t>
            </a:r>
            <a:r>
              <a:rPr lang="fa-IR" sz="2400" b="1" dirty="0" smtClean="0">
                <a:cs typeface="B Nazanin" panose="00000400000000000000" pitchFamily="2" charset="-78"/>
              </a:rPr>
              <a:t>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کارگاه شبکه های کامپیوتری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56104"/>
            <a:ext cx="1259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</a:t>
            </a:r>
            <a:r>
              <a:rPr lang="fa-IR" sz="1600" b="1" dirty="0" smtClean="0">
                <a:cs typeface="B Nazanin" panose="00000400000000000000" pitchFamily="2" charset="-78"/>
              </a:rPr>
              <a:t>17  </a:t>
            </a:r>
            <a:r>
              <a:rPr lang="fa-IR" sz="1600" b="1" dirty="0" smtClean="0">
                <a:cs typeface="B Nazanin" panose="00000400000000000000" pitchFamily="2" charset="-78"/>
              </a:rPr>
              <a:t>از </a:t>
            </a:r>
            <a:r>
              <a:rPr lang="fa-IR" sz="1600" b="1" dirty="0" smtClean="0">
                <a:cs typeface="B Nazanin" panose="00000400000000000000" pitchFamily="2" charset="-78"/>
              </a:rPr>
              <a:t>19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17145" y="3298687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دوم</a:t>
            </a:r>
            <a:endParaRPr lang="fa-I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03648" y="1091236"/>
            <a:ext cx="6495326" cy="446186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889678" y="5557184"/>
            <a:ext cx="3148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 smtClean="0">
                <a:cs typeface="B Nazanin" panose="00000400000000000000" pitchFamily="2" charset="-78"/>
              </a:rPr>
              <a:t>تنظیم سیم ها در کابل کراس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866896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491880" y="163825"/>
            <a:ext cx="491886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>
                <a:cs typeface="B Nazanin" panose="00000400000000000000" pitchFamily="2" charset="-78"/>
              </a:rPr>
              <a:t>موضوع ارایه : </a:t>
            </a:r>
            <a:r>
              <a:rPr lang="fa-IR" sz="2400" b="1" dirty="0" smtClean="0">
                <a:cs typeface="B Nazanin" panose="00000400000000000000" pitchFamily="2" charset="-78"/>
              </a:rPr>
              <a:t>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کارگاه شبکه های کامپیوتری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56104"/>
            <a:ext cx="1259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</a:t>
            </a:r>
            <a:r>
              <a:rPr lang="fa-IR" sz="1600" b="1" dirty="0" smtClean="0">
                <a:cs typeface="B Nazanin" panose="00000400000000000000" pitchFamily="2" charset="-78"/>
              </a:rPr>
              <a:t>18  </a:t>
            </a:r>
            <a:r>
              <a:rPr lang="fa-IR" sz="1600" b="1" dirty="0" smtClean="0">
                <a:cs typeface="B Nazanin" panose="00000400000000000000" pitchFamily="2" charset="-78"/>
              </a:rPr>
              <a:t>از </a:t>
            </a:r>
            <a:r>
              <a:rPr lang="fa-IR" sz="1600" b="1" dirty="0" smtClean="0">
                <a:cs typeface="B Nazanin" panose="00000400000000000000" pitchFamily="2" charset="-78"/>
              </a:rPr>
              <a:t>19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17145" y="3298687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دوم</a:t>
            </a:r>
            <a:endParaRPr lang="fa-IR" dirty="0"/>
          </a:p>
        </p:txBody>
      </p:sp>
      <p:sp>
        <p:nvSpPr>
          <p:cNvPr id="3" name="Rectangle 2"/>
          <p:cNvSpPr/>
          <p:nvPr/>
        </p:nvSpPr>
        <p:spPr>
          <a:xfrm>
            <a:off x="6656690" y="1268760"/>
            <a:ext cx="14157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Up-link</a:t>
            </a:r>
            <a:endParaRPr lang="fa-IR" sz="3200" dirty="0"/>
          </a:p>
        </p:txBody>
      </p:sp>
      <p:sp>
        <p:nvSpPr>
          <p:cNvPr id="4" name="Rectangle 3"/>
          <p:cNvSpPr/>
          <p:nvPr/>
        </p:nvSpPr>
        <p:spPr>
          <a:xfrm>
            <a:off x="539552" y="2132856"/>
            <a:ext cx="7985353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cs typeface="B Nazanin" panose="00000400000000000000" pitchFamily="2" charset="-78"/>
              </a:rPr>
              <a:t>در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دستگاه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های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هاب</a:t>
            </a:r>
            <a:r>
              <a:rPr lang="en-US" sz="2400" b="1" dirty="0" smtClean="0">
                <a:cs typeface="B Nazanin" panose="00000400000000000000" pitchFamily="2" charset="-78"/>
              </a:rPr>
              <a:t> و </a:t>
            </a:r>
            <a:r>
              <a:rPr lang="en-US" sz="2400" b="1" dirty="0" err="1" smtClean="0">
                <a:cs typeface="B Nazanin" panose="00000400000000000000" pitchFamily="2" charset="-78"/>
              </a:rPr>
              <a:t>سوئیچ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کلید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هایی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وجود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دارد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که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در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صورتی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از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کابل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مستقیم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بین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دو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سیستم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هم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نام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استفاده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شود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با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فعال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کردن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کلید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فوق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کابل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مستقیم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را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به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کراس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تبدیل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خواهد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کرد</a:t>
            </a:r>
            <a:r>
              <a:rPr lang="en-US" sz="2400" b="1" dirty="0" smtClean="0">
                <a:cs typeface="B Nazanin" panose="00000400000000000000" pitchFamily="2" charset="-78"/>
              </a:rPr>
              <a:t> .</a:t>
            </a:r>
            <a:endParaRPr lang="fa-IR" sz="2400" b="1" dirty="0" smtClean="0">
              <a:cs typeface="B Nazanin" panose="00000400000000000000" pitchFamily="2" charset="-78"/>
            </a:endParaRPr>
          </a:p>
          <a:p>
            <a:endParaRPr lang="fa-IR" sz="2400" b="1" dirty="0">
              <a:cs typeface="B Nazanin" panose="00000400000000000000" pitchFamily="2" charset="-78"/>
            </a:endParaRPr>
          </a:p>
          <a:p>
            <a:endParaRPr lang="en-US" b="1" dirty="0">
              <a:cs typeface="B Nazanin" panose="00000400000000000000" pitchFamily="2" charset="-78"/>
            </a:endParaRPr>
          </a:p>
          <a:p>
            <a:r>
              <a:rPr lang="en-US" sz="2400" b="1" dirty="0" err="1" smtClean="0">
                <a:cs typeface="B Nazanin" panose="00000400000000000000" pitchFamily="2" charset="-78"/>
              </a:rPr>
              <a:t>در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برخی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از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دستگاه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های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هاب</a:t>
            </a:r>
            <a:r>
              <a:rPr lang="en-US" sz="2400" b="1" dirty="0" smtClean="0">
                <a:cs typeface="B Nazanin" panose="00000400000000000000" pitchFamily="2" charset="-78"/>
              </a:rPr>
              <a:t> و </a:t>
            </a:r>
            <a:r>
              <a:rPr lang="en-US" sz="2400" b="1" dirty="0" err="1" smtClean="0">
                <a:cs typeface="B Nazanin" panose="00000400000000000000" pitchFamily="2" charset="-78"/>
              </a:rPr>
              <a:t>سوئیچ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به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جای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کلید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پورت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های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مخصوص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به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این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کار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تعبیه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شده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است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که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در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صورت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نیاز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به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کابل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مستقیم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یا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کراس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از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آن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پورت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ها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استفاده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می</a:t>
            </a:r>
            <a:r>
              <a:rPr lang="en-US" sz="2400" b="1" dirty="0" smtClean="0">
                <a:cs typeface="B Nazanin" panose="00000400000000000000" pitchFamily="2" charset="-78"/>
              </a:rPr>
              <a:t> </a:t>
            </a:r>
            <a:r>
              <a:rPr lang="en-US" sz="2400" b="1" dirty="0" err="1" smtClean="0">
                <a:cs typeface="B Nazanin" panose="00000400000000000000" pitchFamily="2" charset="-78"/>
              </a:rPr>
              <a:t>شود</a:t>
            </a:r>
            <a:r>
              <a:rPr lang="en-US" sz="2400" b="1" dirty="0" smtClean="0">
                <a:cs typeface="B Nazanin" panose="00000400000000000000" pitchFamily="2" charset="-78"/>
              </a:rPr>
              <a:t> .</a:t>
            </a:r>
            <a:endParaRPr lang="fa-IR" sz="24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642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491880" y="163825"/>
            <a:ext cx="491886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>
                <a:cs typeface="B Nazanin" panose="00000400000000000000" pitchFamily="2" charset="-78"/>
              </a:rPr>
              <a:t>موضوع ارایه : </a:t>
            </a:r>
            <a:r>
              <a:rPr lang="fa-IR" sz="2400" b="1" dirty="0" smtClean="0">
                <a:cs typeface="B Nazanin" panose="00000400000000000000" pitchFamily="2" charset="-78"/>
              </a:rPr>
              <a:t>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کارگاه شبکه های کامپیوتری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56104"/>
            <a:ext cx="1245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</a:t>
            </a:r>
            <a:r>
              <a:rPr lang="fa-IR" sz="1600" b="1" dirty="0" smtClean="0">
                <a:cs typeface="B Nazanin" panose="00000400000000000000" pitchFamily="2" charset="-78"/>
              </a:rPr>
              <a:t>19</a:t>
            </a:r>
            <a:r>
              <a:rPr lang="fa-IR" sz="1600" b="1" dirty="0" smtClean="0">
                <a:cs typeface="B Nazanin" panose="00000400000000000000" pitchFamily="2" charset="-78"/>
              </a:rPr>
              <a:t>  </a:t>
            </a:r>
            <a:r>
              <a:rPr lang="fa-IR" sz="1600" b="1" dirty="0" smtClean="0">
                <a:cs typeface="B Nazanin" panose="00000400000000000000" pitchFamily="2" charset="-78"/>
              </a:rPr>
              <a:t>از </a:t>
            </a:r>
            <a:r>
              <a:rPr lang="fa-IR" sz="1600" b="1" dirty="0" smtClean="0">
                <a:cs typeface="B Nazanin" panose="00000400000000000000" pitchFamily="2" charset="-78"/>
              </a:rPr>
              <a:t>19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17145" y="3298687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دوم</a:t>
            </a:r>
            <a:endParaRPr lang="fa-IR" dirty="0"/>
          </a:p>
        </p:txBody>
      </p:sp>
      <p:sp>
        <p:nvSpPr>
          <p:cNvPr id="3" name="Rectangle 2"/>
          <p:cNvSpPr/>
          <p:nvPr/>
        </p:nvSpPr>
        <p:spPr>
          <a:xfrm>
            <a:off x="2555776" y="4005064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a-IR" sz="2000" b="1" dirty="0">
                <a:cs typeface="B Nazanin" panose="00000400000000000000" pitchFamily="2" charset="-78"/>
              </a:rPr>
              <a:t>ارسال فعالیت تا تاریخ </a:t>
            </a:r>
            <a:r>
              <a:rPr lang="fa-IR" sz="2000" b="1" dirty="0" smtClean="0">
                <a:cs typeface="B Nazanin" panose="00000400000000000000" pitchFamily="2" charset="-78"/>
              </a:rPr>
              <a:t>99/1/8  </a:t>
            </a:r>
            <a:r>
              <a:rPr lang="fa-IR" sz="2000" b="1" dirty="0">
                <a:cs typeface="B Nazanin" panose="00000400000000000000" pitchFamily="2" charset="-78"/>
              </a:rPr>
              <a:t>اسفند به شماره 09118420844 </a:t>
            </a:r>
          </a:p>
          <a:p>
            <a:pPr algn="ctr"/>
            <a:r>
              <a:rPr lang="fa-IR" sz="2000" b="1" dirty="0">
                <a:cs typeface="B Nazanin" panose="00000400000000000000" pitchFamily="2" charset="-78"/>
              </a:rPr>
              <a:t>با پیام رسان واتساپ</a:t>
            </a:r>
          </a:p>
          <a:p>
            <a:pPr algn="ctr"/>
            <a:endParaRPr lang="fa-IR" sz="2000" b="1" dirty="0">
              <a:cs typeface="B Nazanin" panose="00000400000000000000" pitchFamily="2" charset="-78"/>
            </a:endParaRPr>
          </a:p>
          <a:p>
            <a:pPr algn="ctr"/>
            <a:r>
              <a:rPr lang="fa-IR" sz="2000" b="1" dirty="0">
                <a:solidFill>
                  <a:srgbClr val="C00000"/>
                </a:solidFill>
                <a:cs typeface="B Nazanin" panose="00000400000000000000" pitchFamily="2" charset="-78"/>
              </a:rPr>
              <a:t>ذکر نام و نام خانوادگی و مرکز آموزشی الزامی است </a:t>
            </a:r>
            <a:endParaRPr lang="fa-IR" sz="2000" b="1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5536" y="1378126"/>
            <a:ext cx="8352928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2800" b="1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فعالیت</a:t>
            </a:r>
            <a:r>
              <a:rPr lang="fa-IR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b="1" dirty="0" smtClean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ctr"/>
            <a:endParaRPr lang="fa-IR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ctr"/>
            <a:r>
              <a:rPr lang="fa-IR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چند نمونه دیگر از کابل های زوج بهم تابیده (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TP</a:t>
            </a:r>
            <a:r>
              <a:rPr lang="fa-IR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) با ذکر برخی از ویژگی هایشان را بیان کنید ؟</a:t>
            </a:r>
            <a:endParaRPr lang="fa-IR" sz="2800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47459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491880" y="163825"/>
            <a:ext cx="491886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>
                <a:cs typeface="B Nazanin" panose="00000400000000000000" pitchFamily="2" charset="-78"/>
              </a:rPr>
              <a:t>موضوع ارایه : </a:t>
            </a:r>
            <a:r>
              <a:rPr lang="fa-IR" sz="2400" b="1" dirty="0" smtClean="0">
                <a:cs typeface="B Nazanin" panose="00000400000000000000" pitchFamily="2" charset="-78"/>
              </a:rPr>
              <a:t>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کارگاه شبکه های کامپیوتری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56104"/>
            <a:ext cx="1245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</a:t>
            </a:r>
            <a:r>
              <a:rPr lang="fa-IR" sz="1600" b="1" dirty="0">
                <a:cs typeface="B Nazanin" panose="00000400000000000000" pitchFamily="2" charset="-78"/>
              </a:rPr>
              <a:t>2</a:t>
            </a:r>
            <a:r>
              <a:rPr lang="fa-IR" sz="1600" b="1" dirty="0" smtClean="0">
                <a:cs typeface="B Nazanin" panose="00000400000000000000" pitchFamily="2" charset="-78"/>
              </a:rPr>
              <a:t>  </a:t>
            </a:r>
            <a:r>
              <a:rPr lang="fa-IR" sz="1600" b="1" dirty="0" smtClean="0">
                <a:cs typeface="B Nazanin" panose="00000400000000000000" pitchFamily="2" charset="-78"/>
              </a:rPr>
              <a:t>از </a:t>
            </a:r>
            <a:r>
              <a:rPr lang="fa-IR" sz="1600" b="1" dirty="0" smtClean="0">
                <a:cs typeface="B Nazanin" panose="00000400000000000000" pitchFamily="2" charset="-78"/>
              </a:rPr>
              <a:t>19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17145" y="3298687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4188" y="2343327"/>
            <a:ext cx="8678767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1-آشنایی با عناصر  </a:t>
            </a:r>
            <a:r>
              <a:rPr lang="en-US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Passive</a:t>
            </a:r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  شبکه های محلی و نحوه پیاده سازی آنها مانند</a:t>
            </a:r>
          </a:p>
          <a:p>
            <a:endParaRPr lang="fa-IR" sz="2000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r>
              <a:rPr lang="en-US" sz="2000" b="1" dirty="0" smtClean="0">
                <a:solidFill>
                  <a:schemeClr val="tx2"/>
                </a:solidFill>
                <a:cs typeface="B Nazanin" panose="00000400000000000000" pitchFamily="2" charset="-78"/>
              </a:rPr>
              <a:t>Rack</a:t>
            </a:r>
            <a:r>
              <a:rPr lang="fa-IR" sz="2000" b="1" dirty="0" smtClean="0">
                <a:solidFill>
                  <a:schemeClr val="tx2"/>
                </a:solidFill>
                <a:cs typeface="B Nazanin" panose="00000400000000000000" pitchFamily="2" charset="-78"/>
              </a:rPr>
              <a:t>  و انواع آن - داکت و انواع آن - انواع کابل های سری </a:t>
            </a:r>
            <a:r>
              <a:rPr lang="en-US" sz="2000" b="1" dirty="0" smtClean="0">
                <a:solidFill>
                  <a:schemeClr val="tx2"/>
                </a:solidFill>
                <a:cs typeface="B Nazanin" panose="00000400000000000000" pitchFamily="2" charset="-78"/>
              </a:rPr>
              <a:t>Cat</a:t>
            </a:r>
            <a:r>
              <a:rPr lang="fa-IR" sz="2000" b="1" dirty="0" smtClean="0">
                <a:solidFill>
                  <a:schemeClr val="tx2"/>
                </a:solidFill>
                <a:cs typeface="B Nazanin" panose="00000400000000000000" pitchFamily="2" charset="-78"/>
              </a:rPr>
              <a:t> - انواع سوکت ها و کانکتورها </a:t>
            </a:r>
          </a:p>
          <a:p>
            <a:endParaRPr lang="fa-IR" sz="2400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2- آشنایی با ابزارهای مورد نیاز کابل کشی و تستر کابل شبکه</a:t>
            </a:r>
          </a:p>
          <a:p>
            <a:endParaRPr lang="fa-IR" sz="2400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3- آشنایی با رنگ بندی در کابل های سری </a:t>
            </a:r>
            <a:r>
              <a:rPr lang="en-US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Cat</a:t>
            </a:r>
            <a:r>
              <a:rPr lang="fa-IR" sz="2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 و نحوه سوکت زدن</a:t>
            </a:r>
            <a:endParaRPr lang="fa-IR" sz="2400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ctr"/>
            <a:endParaRPr lang="fa-IR" sz="2400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دوم</a:t>
            </a:r>
            <a:endParaRPr lang="fa-IR" dirty="0"/>
          </a:p>
        </p:txBody>
      </p:sp>
      <p:sp>
        <p:nvSpPr>
          <p:cNvPr id="3" name="Rectangle 2"/>
          <p:cNvSpPr/>
          <p:nvPr/>
        </p:nvSpPr>
        <p:spPr>
          <a:xfrm>
            <a:off x="4039090" y="1230325"/>
            <a:ext cx="16369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sz="3600" b="1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فصل </a:t>
            </a:r>
            <a:r>
              <a:rPr lang="fa-IR" sz="3600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دوم</a:t>
            </a:r>
            <a:endParaRPr lang="fa-IR" sz="3600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1702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491880" y="163825"/>
            <a:ext cx="491886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>
                <a:cs typeface="B Nazanin" panose="00000400000000000000" pitchFamily="2" charset="-78"/>
              </a:rPr>
              <a:t>موضوع ارایه : </a:t>
            </a:r>
            <a:r>
              <a:rPr lang="fa-IR" sz="2400" b="1" dirty="0" smtClean="0">
                <a:cs typeface="B Nazanin" panose="00000400000000000000" pitchFamily="2" charset="-78"/>
              </a:rPr>
              <a:t>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کارگاه شبکه های کامپیوتری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56104"/>
            <a:ext cx="1245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</a:t>
            </a:r>
            <a:r>
              <a:rPr lang="fa-IR" sz="1600" b="1" dirty="0" smtClean="0">
                <a:cs typeface="B Nazanin" panose="00000400000000000000" pitchFamily="2" charset="-78"/>
              </a:rPr>
              <a:t>3  </a:t>
            </a:r>
            <a:r>
              <a:rPr lang="fa-IR" sz="1600" b="1" dirty="0" smtClean="0">
                <a:cs typeface="B Nazanin" panose="00000400000000000000" pitchFamily="2" charset="-78"/>
              </a:rPr>
              <a:t>از </a:t>
            </a:r>
            <a:r>
              <a:rPr lang="fa-IR" sz="1600" b="1" dirty="0" smtClean="0">
                <a:cs typeface="B Nazanin" panose="00000400000000000000" pitchFamily="2" charset="-78"/>
              </a:rPr>
              <a:t>19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17145" y="3298687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95536" y="1064150"/>
            <a:ext cx="8462744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a-IR" sz="2800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تجهیزات یا عناصر شبکه</a:t>
            </a:r>
          </a:p>
          <a:p>
            <a:endParaRPr lang="fa-IR" sz="2800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endParaRPr lang="fa-IR" sz="1600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r>
              <a:rPr lang="fa-IR" sz="2400" b="1" dirty="0" smtClean="0">
                <a:solidFill>
                  <a:schemeClr val="tx2"/>
                </a:solidFill>
                <a:cs typeface="B Nazanin" panose="00000400000000000000" pitchFamily="2" charset="-78"/>
              </a:rPr>
              <a:t>1- عناصر  غیرفعال </a:t>
            </a:r>
            <a:r>
              <a:rPr lang="en-US" sz="2400" b="1" dirty="0" smtClean="0">
                <a:solidFill>
                  <a:schemeClr val="tx2"/>
                </a:solidFill>
                <a:cs typeface="B Nazanin" panose="00000400000000000000" pitchFamily="2" charset="-78"/>
              </a:rPr>
              <a:t>     (Passive)</a:t>
            </a:r>
            <a:endParaRPr lang="fa-IR" sz="2400" b="1" dirty="0" smtClean="0">
              <a:solidFill>
                <a:schemeClr val="tx2"/>
              </a:solidFill>
              <a:cs typeface="B Nazanin" panose="00000400000000000000" pitchFamily="2" charset="-78"/>
            </a:endParaRPr>
          </a:p>
          <a:p>
            <a:endParaRPr lang="fa-IR" sz="2400" dirty="0" smtClean="0">
              <a:cs typeface="B Nazanin" panose="00000400000000000000" pitchFamily="2" charset="-78"/>
            </a:endParaRPr>
          </a:p>
          <a:p>
            <a:pPr algn="just"/>
            <a:r>
              <a:rPr lang="fa-IR" sz="2400" dirty="0" smtClean="0">
                <a:cs typeface="B Nazanin" panose="00000400000000000000" pitchFamily="2" charset="-78"/>
              </a:rPr>
              <a:t>این تجهیزات نیاز </a:t>
            </a:r>
            <a:r>
              <a:rPr lang="fa-IR" sz="2400" dirty="0">
                <a:cs typeface="B Nazanin" panose="00000400000000000000" pitchFamily="2" charset="-78"/>
              </a:rPr>
              <a:t>به توان الکتریکی </a:t>
            </a:r>
            <a:r>
              <a:rPr lang="fa-IR" sz="2400" dirty="0" smtClean="0">
                <a:cs typeface="B Nazanin" panose="00000400000000000000" pitchFamily="2" charset="-78"/>
              </a:rPr>
              <a:t>نداشته و </a:t>
            </a:r>
            <a:r>
              <a:rPr lang="fa-IR" sz="2400" dirty="0">
                <a:cs typeface="B Nazanin" panose="00000400000000000000" pitchFamily="2" charset="-78"/>
              </a:rPr>
              <a:t>قابل برنامه ریزی نیستند </a:t>
            </a:r>
            <a:r>
              <a:rPr lang="fa-IR" sz="2400" dirty="0" smtClean="0">
                <a:cs typeface="B Nazanin" panose="00000400000000000000" pitchFamily="2" charset="-78"/>
              </a:rPr>
              <a:t>همچنین </a:t>
            </a:r>
            <a:r>
              <a:rPr lang="fa-IR" sz="2400" dirty="0">
                <a:cs typeface="B Nazanin" panose="00000400000000000000" pitchFamily="2" charset="-78"/>
              </a:rPr>
              <a:t>نمی توانند تغییراتی روی اطلاعات یا محتوای تبادل شده در شبکه داشته </a:t>
            </a:r>
            <a:r>
              <a:rPr lang="fa-IR" sz="2400" dirty="0" smtClean="0">
                <a:cs typeface="B Nazanin" panose="00000400000000000000" pitchFamily="2" charset="-78"/>
              </a:rPr>
              <a:t>باشند .</a:t>
            </a:r>
          </a:p>
          <a:p>
            <a:endParaRPr lang="fa-IR" sz="2800" dirty="0" smtClean="0"/>
          </a:p>
          <a:p>
            <a:r>
              <a:rPr lang="fa-IR" sz="28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مثل :  کابل - کانکتور - سوکت - داکت -  رک - اتصالات</a:t>
            </a:r>
          </a:p>
          <a:p>
            <a:endParaRPr lang="fa-IR" sz="1600" b="1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دوم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010981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419872" y="163825"/>
            <a:ext cx="499087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>
                <a:cs typeface="B Nazanin" panose="00000400000000000000" pitchFamily="2" charset="-78"/>
              </a:rPr>
              <a:t>موضوع ارایه : </a:t>
            </a:r>
            <a:r>
              <a:rPr lang="fa-IR" sz="2400" b="1" dirty="0" smtClean="0">
                <a:cs typeface="B Nazanin" panose="00000400000000000000" pitchFamily="2" charset="-78"/>
              </a:rPr>
              <a:t>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کارگاه شبکه های کامپیوتری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56104"/>
            <a:ext cx="1245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</a:t>
            </a:r>
            <a:r>
              <a:rPr lang="fa-IR" sz="1600" b="1" dirty="0" smtClean="0">
                <a:cs typeface="B Nazanin" panose="00000400000000000000" pitchFamily="2" charset="-78"/>
              </a:rPr>
              <a:t>4  </a:t>
            </a:r>
            <a:r>
              <a:rPr lang="fa-IR" sz="1600" b="1" dirty="0" smtClean="0">
                <a:cs typeface="B Nazanin" panose="00000400000000000000" pitchFamily="2" charset="-78"/>
              </a:rPr>
              <a:t>از </a:t>
            </a:r>
            <a:r>
              <a:rPr lang="fa-IR" sz="1600" b="1" dirty="0" smtClean="0">
                <a:cs typeface="B Nazanin" panose="00000400000000000000" pitchFamily="2" charset="-78"/>
              </a:rPr>
              <a:t>19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17145" y="3298687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95536" y="1064150"/>
            <a:ext cx="846274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a-IR" sz="2800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r>
              <a:rPr lang="fa-IR" sz="2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تجهیزات یا عناصر شبکه</a:t>
            </a:r>
          </a:p>
          <a:p>
            <a:endParaRPr lang="fa-IR" sz="1600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endParaRPr lang="fa-IR" sz="1600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r>
              <a:rPr lang="fa-IR" sz="2800" b="1" dirty="0">
                <a:solidFill>
                  <a:schemeClr val="tx2"/>
                </a:solidFill>
                <a:cs typeface="B Nazanin" panose="00000400000000000000" pitchFamily="2" charset="-78"/>
              </a:rPr>
              <a:t>2- عناصر  فعال </a:t>
            </a:r>
            <a:r>
              <a:rPr lang="en-US" sz="2800" b="1" dirty="0">
                <a:solidFill>
                  <a:schemeClr val="tx2"/>
                </a:solidFill>
                <a:cs typeface="B Nazanin" panose="00000400000000000000" pitchFamily="2" charset="-78"/>
              </a:rPr>
              <a:t>(Active)</a:t>
            </a:r>
            <a:r>
              <a:rPr lang="fa-IR" sz="2800" b="1" dirty="0">
                <a:solidFill>
                  <a:schemeClr val="tx2"/>
                </a:solidFill>
                <a:cs typeface="B Nazanin" panose="00000400000000000000" pitchFamily="2" charset="-78"/>
              </a:rPr>
              <a:t> </a:t>
            </a:r>
          </a:p>
          <a:p>
            <a:endParaRPr lang="en-US" sz="2800" b="1" dirty="0" smtClean="0">
              <a:cs typeface="B Nazanin" panose="00000400000000000000" pitchFamily="2" charset="-78"/>
            </a:endParaRPr>
          </a:p>
          <a:p>
            <a:pPr algn="just"/>
            <a:r>
              <a:rPr lang="fa-IR" sz="2400" dirty="0" smtClean="0">
                <a:cs typeface="B Nazanin" panose="00000400000000000000" pitchFamily="2" charset="-78"/>
              </a:rPr>
              <a:t>تجهیزاتی </a:t>
            </a:r>
            <a:r>
              <a:rPr lang="fa-IR" sz="2400" dirty="0">
                <a:cs typeface="B Nazanin" panose="00000400000000000000" pitchFamily="2" charset="-78"/>
              </a:rPr>
              <a:t>هستند که فعالیت </a:t>
            </a:r>
            <a:r>
              <a:rPr lang="fa-IR" sz="2400" dirty="0" smtClean="0">
                <a:cs typeface="B Nazanin" panose="00000400000000000000" pitchFamily="2" charset="-78"/>
              </a:rPr>
              <a:t>الکتریکی </a:t>
            </a:r>
            <a:r>
              <a:rPr lang="fa-IR" sz="2400" dirty="0">
                <a:cs typeface="B Nazanin" panose="00000400000000000000" pitchFamily="2" charset="-78"/>
              </a:rPr>
              <a:t>درون آنها صورت می گیرد و به جریان برق نیاز </a:t>
            </a:r>
            <a:r>
              <a:rPr lang="fa-IR" sz="2400" dirty="0" smtClean="0">
                <a:cs typeface="B Nazanin" panose="00000400000000000000" pitchFamily="2" charset="-78"/>
              </a:rPr>
              <a:t>دارند .</a:t>
            </a:r>
          </a:p>
          <a:p>
            <a:pPr algn="just"/>
            <a:endParaRPr lang="fa-IR" sz="2400" dirty="0" smtClean="0">
              <a:cs typeface="B Nazanin" panose="00000400000000000000" pitchFamily="2" charset="-78"/>
            </a:endParaRPr>
          </a:p>
          <a:p>
            <a:pPr algn="just"/>
            <a:r>
              <a:rPr lang="fa-IR" sz="24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 مثل :    کارت شبکه - هاب - مسیریاب </a:t>
            </a:r>
            <a:endParaRPr lang="fa-IR" sz="2400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دوم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027561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491880" y="163825"/>
            <a:ext cx="491886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>
                <a:cs typeface="B Nazanin" panose="00000400000000000000" pitchFamily="2" charset="-78"/>
              </a:rPr>
              <a:t>موضوع ارایه : </a:t>
            </a:r>
            <a:r>
              <a:rPr lang="fa-IR" sz="2400" b="1" dirty="0" smtClean="0">
                <a:cs typeface="B Nazanin" panose="00000400000000000000" pitchFamily="2" charset="-78"/>
              </a:rPr>
              <a:t>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کارگاه شبکه های کامپیوتری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56104"/>
            <a:ext cx="1245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5  از </a:t>
            </a:r>
            <a:r>
              <a:rPr lang="fa-IR" sz="1600" b="1" dirty="0" smtClean="0">
                <a:cs typeface="B Nazanin" panose="00000400000000000000" pitchFamily="2" charset="-78"/>
              </a:rPr>
              <a:t>19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17145" y="3298687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419655" y="1084926"/>
            <a:ext cx="444871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کابل (</a:t>
            </a:r>
            <a:r>
              <a:rPr lang="en-US" sz="3200" b="1" dirty="0">
                <a:solidFill>
                  <a:schemeClr val="accent1"/>
                </a:solidFill>
                <a:cs typeface="B Nazanin" panose="00000400000000000000" pitchFamily="2" charset="-78"/>
              </a:rPr>
              <a:t>cable</a:t>
            </a:r>
            <a:r>
              <a:rPr lang="fa-IR" sz="32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)    </a:t>
            </a:r>
          </a:p>
          <a:p>
            <a:endParaRPr lang="fa-IR" sz="1600" b="1" dirty="0" smtClean="0">
              <a:cs typeface="B Nazanin" panose="00000400000000000000" pitchFamily="2" charset="-78"/>
            </a:endParaRPr>
          </a:p>
          <a:p>
            <a:r>
              <a:rPr lang="fa-IR" sz="2400" b="1" dirty="0" smtClean="0">
                <a:cs typeface="B Nazanin" panose="00000400000000000000" pitchFamily="2" charset="-78"/>
              </a:rPr>
              <a:t>رسانه اتصال رایانه و انتقال دهنده داده ها</a:t>
            </a:r>
          </a:p>
        </p:txBody>
      </p:sp>
      <p:sp>
        <p:nvSpPr>
          <p:cNvPr id="8" name="Rectangle 7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دوم</a:t>
            </a:r>
            <a:endParaRPr lang="fa-IR" dirty="0"/>
          </a:p>
        </p:txBody>
      </p:sp>
      <p:sp>
        <p:nvSpPr>
          <p:cNvPr id="10" name="Rectangle 9"/>
          <p:cNvSpPr/>
          <p:nvPr/>
        </p:nvSpPr>
        <p:spPr>
          <a:xfrm>
            <a:off x="-310399" y="2776823"/>
            <a:ext cx="9051902" cy="28007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کابل زوج بهم تابیده سری </a:t>
            </a:r>
            <a:r>
              <a:rPr lang="en-US" sz="32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 Cat</a:t>
            </a:r>
            <a:r>
              <a:rPr lang="fa-IR" sz="32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 (</a:t>
            </a:r>
            <a:r>
              <a:rPr lang="en-US" sz="3200" b="1" dirty="0">
                <a:solidFill>
                  <a:schemeClr val="accent1"/>
                </a:solidFill>
                <a:cs typeface="B Nazanin" panose="00000400000000000000" pitchFamily="2" charset="-78"/>
              </a:rPr>
              <a:t>Twisted Pair </a:t>
            </a:r>
            <a:r>
              <a:rPr lang="en-US" sz="32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cable = </a:t>
            </a:r>
            <a:r>
              <a:rPr lang="en-US" sz="32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TP</a:t>
            </a:r>
            <a:r>
              <a:rPr lang="fa-IR" sz="32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)    </a:t>
            </a:r>
            <a:endParaRPr lang="fa-IR" sz="3200" b="1" dirty="0" smtClean="0">
              <a:solidFill>
                <a:schemeClr val="accent1"/>
              </a:solidFill>
              <a:cs typeface="B Nazanin" panose="00000400000000000000" pitchFamily="2" charset="-78"/>
            </a:endParaRPr>
          </a:p>
          <a:p>
            <a:endParaRPr lang="fa-IR" sz="1600" b="1" dirty="0" smtClean="0">
              <a:cs typeface="B Nazanin" panose="00000400000000000000" pitchFamily="2" charset="-78"/>
            </a:endParaRPr>
          </a:p>
          <a:p>
            <a:r>
              <a:rPr lang="fa-IR" sz="2400" b="1" dirty="0" smtClean="0">
                <a:cs typeface="B Nazanin" panose="00000400000000000000" pitchFamily="2" charset="-78"/>
              </a:rPr>
              <a:t>شامل دو رشته سیم مسی عایق دار بهم تابیده شده</a:t>
            </a:r>
          </a:p>
          <a:p>
            <a:endParaRPr lang="fa-IR" sz="3200" b="1" dirty="0">
              <a:cs typeface="B Nazanin" panose="00000400000000000000" pitchFamily="2" charset="-78"/>
            </a:endParaRPr>
          </a:p>
          <a:p>
            <a:r>
              <a:rPr lang="fa-IR" sz="32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چرا بهم تابیده ؟</a:t>
            </a:r>
          </a:p>
          <a:p>
            <a:endParaRPr lang="fa-IR" sz="1600" b="1" dirty="0" smtClean="0">
              <a:solidFill>
                <a:schemeClr val="accent1"/>
              </a:solidFill>
              <a:cs typeface="B Nazanin" panose="00000400000000000000" pitchFamily="2" charset="-78"/>
            </a:endParaRPr>
          </a:p>
          <a:p>
            <a:r>
              <a:rPr lang="fa-IR" sz="2400" b="1" dirty="0" smtClean="0">
                <a:cs typeface="B Nazanin" panose="00000400000000000000" pitchFamily="2" charset="-78"/>
              </a:rPr>
              <a:t>مشخصه الکتریکی استاندارد - کاهش نویز یا پارازیت</a:t>
            </a:r>
          </a:p>
        </p:txBody>
      </p:sp>
    </p:spTree>
    <p:extLst>
      <p:ext uri="{BB962C8B-B14F-4D97-AF65-F5344CB8AC3E}">
        <p14:creationId xmlns:p14="http://schemas.microsoft.com/office/powerpoint/2010/main" val="348451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491880" y="163825"/>
            <a:ext cx="491886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>
                <a:cs typeface="B Nazanin" panose="00000400000000000000" pitchFamily="2" charset="-78"/>
              </a:rPr>
              <a:t>موضوع ارایه : </a:t>
            </a:r>
            <a:r>
              <a:rPr lang="fa-IR" sz="2400" b="1" dirty="0" smtClean="0">
                <a:cs typeface="B Nazanin" panose="00000400000000000000" pitchFamily="2" charset="-78"/>
              </a:rPr>
              <a:t>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کارگاه شبکه های کامپیوتری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56104"/>
            <a:ext cx="1245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</a:t>
            </a:r>
            <a:r>
              <a:rPr lang="fa-IR" sz="1600" b="1" dirty="0" smtClean="0">
                <a:cs typeface="B Nazanin" panose="00000400000000000000" pitchFamily="2" charset="-78"/>
              </a:rPr>
              <a:t>6  </a:t>
            </a:r>
            <a:r>
              <a:rPr lang="fa-IR" sz="1600" b="1" dirty="0" smtClean="0">
                <a:cs typeface="B Nazanin" panose="00000400000000000000" pitchFamily="2" charset="-78"/>
              </a:rPr>
              <a:t>از </a:t>
            </a:r>
            <a:r>
              <a:rPr lang="fa-IR" sz="1600" b="1" dirty="0" smtClean="0">
                <a:cs typeface="B Nazanin" panose="00000400000000000000" pitchFamily="2" charset="-78"/>
              </a:rPr>
              <a:t>19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17145" y="3298687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11560" y="1124744"/>
            <a:ext cx="7913345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a-IR" sz="3200" b="1" dirty="0">
              <a:solidFill>
                <a:schemeClr val="accent1"/>
              </a:solidFill>
              <a:cs typeface="B Nazanin" panose="00000400000000000000" pitchFamily="2" charset="-78"/>
            </a:endParaRPr>
          </a:p>
          <a:p>
            <a:r>
              <a:rPr lang="fa-IR" sz="32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استاندارد </a:t>
            </a:r>
            <a:r>
              <a:rPr lang="en-US" sz="32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TP</a:t>
            </a:r>
          </a:p>
          <a:p>
            <a:endParaRPr lang="en-US" sz="1600" b="1" dirty="0" smtClean="0">
              <a:solidFill>
                <a:schemeClr val="accent1"/>
              </a:solidFill>
              <a:cs typeface="B Nazanin" panose="00000400000000000000" pitchFamily="2" charset="-78"/>
            </a:endParaRPr>
          </a:p>
          <a:p>
            <a:r>
              <a:rPr lang="en-US" sz="2800" b="1" dirty="0" smtClean="0">
                <a:cs typeface="B Nazanin" panose="00000400000000000000" pitchFamily="2" charset="-78"/>
              </a:rPr>
              <a:t>IEEE802.3 – </a:t>
            </a:r>
            <a:r>
              <a:rPr lang="en-US" sz="2800" b="1" dirty="0" smtClean="0">
                <a:cs typeface="B Nazanin" panose="00000400000000000000" pitchFamily="2" charset="-78"/>
              </a:rPr>
              <a:t>IEEE802.5</a:t>
            </a:r>
            <a:endParaRPr lang="fa-IR" sz="2800" b="1" dirty="0" smtClean="0">
              <a:cs typeface="B Nazanin" panose="00000400000000000000" pitchFamily="2" charset="-78"/>
            </a:endParaRPr>
          </a:p>
          <a:p>
            <a:endParaRPr lang="fa-IR" sz="2800" b="1" dirty="0" smtClean="0">
              <a:cs typeface="B Nazanin" panose="00000400000000000000" pitchFamily="2" charset="-78"/>
            </a:endParaRPr>
          </a:p>
          <a:p>
            <a:r>
              <a:rPr lang="fa-IR" sz="2800" b="1" dirty="0" smtClean="0">
                <a:cs typeface="B Nazanin" panose="00000400000000000000" pitchFamily="2" charset="-78"/>
              </a:rPr>
              <a:t>  </a:t>
            </a:r>
          </a:p>
          <a:p>
            <a:r>
              <a:rPr lang="fa-IR" sz="3200" b="1" dirty="0" smtClean="0">
                <a:solidFill>
                  <a:schemeClr val="tx2"/>
                </a:solidFill>
                <a:cs typeface="B Nazanin" panose="00000400000000000000" pitchFamily="2" charset="-78"/>
              </a:rPr>
              <a:t>انواع </a:t>
            </a:r>
            <a:r>
              <a:rPr lang="en-US" sz="3200" b="1" dirty="0" smtClean="0">
                <a:solidFill>
                  <a:schemeClr val="tx2"/>
                </a:solidFill>
                <a:cs typeface="B Nazanin" panose="00000400000000000000" pitchFamily="2" charset="-78"/>
              </a:rPr>
              <a:t>TP</a:t>
            </a:r>
          </a:p>
          <a:p>
            <a:endParaRPr lang="en-US" sz="1600" b="1" dirty="0" smtClean="0">
              <a:solidFill>
                <a:schemeClr val="tx2"/>
              </a:solidFill>
              <a:cs typeface="B Nazanin" panose="00000400000000000000" pitchFamily="2" charset="-78"/>
            </a:endParaRPr>
          </a:p>
          <a:p>
            <a:r>
              <a:rPr lang="fa-IR" sz="2800" b="1" dirty="0" smtClean="0">
                <a:cs typeface="B Nazanin" panose="00000400000000000000" pitchFamily="2" charset="-78"/>
              </a:rPr>
              <a:t>1- بدون حفاظ      (</a:t>
            </a:r>
            <a:r>
              <a:rPr lang="en-US" sz="2800" b="1" dirty="0" smtClean="0">
                <a:cs typeface="B Nazanin" panose="00000400000000000000" pitchFamily="2" charset="-78"/>
              </a:rPr>
              <a:t>UTP=Unshielded  </a:t>
            </a:r>
            <a:r>
              <a:rPr lang="en-US" sz="2800" b="1" dirty="0">
                <a:cs typeface="B Nazanin" panose="00000400000000000000" pitchFamily="2" charset="-78"/>
              </a:rPr>
              <a:t>Twisted </a:t>
            </a:r>
            <a:r>
              <a:rPr lang="en-US" sz="2800" b="1" dirty="0" smtClean="0">
                <a:cs typeface="B Nazanin" panose="00000400000000000000" pitchFamily="2" charset="-78"/>
              </a:rPr>
              <a:t>Pair</a:t>
            </a:r>
            <a:r>
              <a:rPr lang="fa-IR" sz="2800" b="1" dirty="0" smtClean="0">
                <a:cs typeface="B Nazanin" panose="00000400000000000000" pitchFamily="2" charset="-78"/>
              </a:rPr>
              <a:t>)   </a:t>
            </a:r>
          </a:p>
          <a:p>
            <a:r>
              <a:rPr lang="fa-IR" sz="2800" b="1" dirty="0" smtClean="0">
                <a:cs typeface="B Nazanin" panose="00000400000000000000" pitchFamily="2" charset="-78"/>
              </a:rPr>
              <a:t>2- با حفاظ                  (</a:t>
            </a:r>
            <a:r>
              <a:rPr lang="en-US" sz="2800" b="1" dirty="0" smtClean="0">
                <a:cs typeface="B Nazanin" panose="00000400000000000000" pitchFamily="2" charset="-78"/>
              </a:rPr>
              <a:t>STP=Shielded </a:t>
            </a:r>
            <a:r>
              <a:rPr lang="en-US" sz="2800" b="1" dirty="0">
                <a:cs typeface="B Nazanin" panose="00000400000000000000" pitchFamily="2" charset="-78"/>
              </a:rPr>
              <a:t>Twisted </a:t>
            </a:r>
            <a:r>
              <a:rPr lang="en-US" sz="2800" b="1" dirty="0" smtClean="0">
                <a:cs typeface="B Nazanin" panose="00000400000000000000" pitchFamily="2" charset="-78"/>
              </a:rPr>
              <a:t>Pair</a:t>
            </a:r>
            <a:r>
              <a:rPr lang="fa-IR" sz="2800" b="1" dirty="0" smtClean="0">
                <a:cs typeface="B Nazanin" panose="00000400000000000000" pitchFamily="2" charset="-78"/>
              </a:rPr>
              <a:t>)</a:t>
            </a:r>
            <a:endParaRPr lang="en-US" sz="2800" b="1" dirty="0" smtClean="0">
              <a:cs typeface="B Nazanin" panose="00000400000000000000" pitchFamily="2" charset="-78"/>
            </a:endParaRPr>
          </a:p>
          <a:p>
            <a:endParaRPr lang="fa-IR" sz="2800" b="1" dirty="0" smtClean="0">
              <a:cs typeface="B Nazanin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دوم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50079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491880" y="163825"/>
            <a:ext cx="491886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>
                <a:cs typeface="B Nazanin" panose="00000400000000000000" pitchFamily="2" charset="-78"/>
              </a:rPr>
              <a:t>موضوع ارایه : </a:t>
            </a:r>
            <a:r>
              <a:rPr lang="fa-IR" sz="2400" b="1" dirty="0" smtClean="0">
                <a:cs typeface="B Nazanin" panose="00000400000000000000" pitchFamily="2" charset="-78"/>
              </a:rPr>
              <a:t>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کارگاه شبکه های کامپیوتری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56104"/>
            <a:ext cx="1245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</a:t>
            </a:r>
            <a:r>
              <a:rPr lang="fa-IR" sz="1600" b="1" dirty="0" smtClean="0">
                <a:cs typeface="B Nazanin" panose="00000400000000000000" pitchFamily="2" charset="-78"/>
              </a:rPr>
              <a:t>7  </a:t>
            </a:r>
            <a:r>
              <a:rPr lang="fa-IR" sz="1600" b="1" dirty="0" smtClean="0">
                <a:cs typeface="B Nazanin" panose="00000400000000000000" pitchFamily="2" charset="-78"/>
              </a:rPr>
              <a:t>از </a:t>
            </a:r>
            <a:r>
              <a:rPr lang="fa-IR" sz="1600" b="1" dirty="0" smtClean="0">
                <a:cs typeface="B Nazanin" panose="00000400000000000000" pitchFamily="2" charset="-78"/>
              </a:rPr>
              <a:t>19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17145" y="3298687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481722" y="1252411"/>
            <a:ext cx="4209870" cy="48628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1- بدون حفاظ (بدون روکش)</a:t>
            </a:r>
          </a:p>
          <a:p>
            <a:pPr algn="ctr"/>
            <a:endParaRPr lang="fa-IR" sz="3200" b="1" dirty="0" smtClean="0">
              <a:solidFill>
                <a:schemeClr val="accent1"/>
              </a:solidFill>
              <a:cs typeface="B Nazanin" panose="00000400000000000000" pitchFamily="2" charset="-78"/>
            </a:endParaRPr>
          </a:p>
          <a:p>
            <a:r>
              <a:rPr lang="fa-IR" sz="32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ویژگی :</a:t>
            </a:r>
          </a:p>
          <a:p>
            <a:pPr algn="ctr"/>
            <a:endParaRPr lang="fa-IR" sz="1600" b="1" dirty="0">
              <a:solidFill>
                <a:schemeClr val="accent1"/>
              </a:solidFill>
              <a:cs typeface="B Nazanin" panose="00000400000000000000" pitchFamily="2" charset="-78"/>
            </a:endParaRPr>
          </a:p>
          <a:p>
            <a:r>
              <a:rPr lang="fa-IR" b="1" dirty="0" smtClean="0">
                <a:cs typeface="B Nazanin" panose="00000400000000000000" pitchFamily="2" charset="-78"/>
              </a:rPr>
              <a:t>شامل چهار زوج سیم مسی داخل غلاف پلاستیکی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سرعت انتقال تا 100 مگابیت بر ثانیه (</a:t>
            </a:r>
            <a:r>
              <a:rPr lang="en-US" b="1" dirty="0">
                <a:cs typeface="B Nazanin" panose="00000400000000000000" pitchFamily="2" charset="-78"/>
              </a:rPr>
              <a:t>Mbps</a:t>
            </a:r>
            <a:r>
              <a:rPr lang="fa-IR" b="1" dirty="0" smtClean="0">
                <a:cs typeface="B Nazanin" panose="00000400000000000000" pitchFamily="2" charset="-78"/>
              </a:rPr>
              <a:t>)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نویز پذیر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تضعیف پذیر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پهنای باند پائین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نصب آسان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انعطاف پذیر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وزن کم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هزینه پائین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برای فواصل کوتاه (زیر100 متر)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شبکه های کوچک</a:t>
            </a:r>
          </a:p>
        </p:txBody>
      </p:sp>
      <p:sp>
        <p:nvSpPr>
          <p:cNvPr id="8" name="Rectangle 7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دوم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536" y="1052736"/>
            <a:ext cx="3409950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186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419872" y="163825"/>
            <a:ext cx="499087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>
                <a:cs typeface="B Nazanin" panose="00000400000000000000" pitchFamily="2" charset="-78"/>
              </a:rPr>
              <a:t>موضوع ارایه : </a:t>
            </a:r>
            <a:r>
              <a:rPr lang="fa-IR" sz="2400" b="1" dirty="0" smtClean="0">
                <a:cs typeface="B Nazanin" panose="00000400000000000000" pitchFamily="2" charset="-78"/>
              </a:rPr>
              <a:t>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کارگاه شبکه های کامپیوتری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56104"/>
            <a:ext cx="1245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</a:t>
            </a:r>
            <a:r>
              <a:rPr lang="fa-IR" sz="1600" b="1" dirty="0" smtClean="0">
                <a:cs typeface="B Nazanin" panose="00000400000000000000" pitchFamily="2" charset="-78"/>
              </a:rPr>
              <a:t>8  </a:t>
            </a:r>
            <a:r>
              <a:rPr lang="fa-IR" sz="1600" b="1" dirty="0" smtClean="0">
                <a:cs typeface="B Nazanin" panose="00000400000000000000" pitchFamily="2" charset="-78"/>
              </a:rPr>
              <a:t>از </a:t>
            </a:r>
            <a:r>
              <a:rPr lang="fa-IR" sz="1600" b="1" dirty="0" smtClean="0">
                <a:cs typeface="B Nazanin" panose="00000400000000000000" pitchFamily="2" charset="-78"/>
              </a:rPr>
              <a:t>19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17145" y="3298687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14265" y="2158001"/>
            <a:ext cx="8344015" cy="39703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a-IR" sz="3200" b="1" dirty="0" smtClean="0">
              <a:solidFill>
                <a:schemeClr val="tx2"/>
              </a:solidFill>
              <a:cs typeface="B Nazanin" panose="00000400000000000000" pitchFamily="2" charset="-78"/>
            </a:endParaRPr>
          </a:p>
          <a:p>
            <a:r>
              <a:rPr lang="fa-IR" sz="3200" b="1" dirty="0" smtClean="0">
                <a:solidFill>
                  <a:schemeClr val="tx2"/>
                </a:solidFill>
                <a:cs typeface="B Nazanin" panose="00000400000000000000" pitchFamily="2" charset="-78"/>
              </a:rPr>
              <a:t>حفاظ ؟</a:t>
            </a:r>
          </a:p>
          <a:p>
            <a:endParaRPr lang="fa-IR" sz="1600" b="1" dirty="0">
              <a:solidFill>
                <a:schemeClr val="tx2"/>
              </a:solidFill>
              <a:cs typeface="B Nazanin" panose="00000400000000000000" pitchFamily="2" charset="-78"/>
            </a:endParaRPr>
          </a:p>
          <a:p>
            <a:r>
              <a:rPr lang="fa-IR" sz="2400" b="1" dirty="0" smtClean="0">
                <a:cs typeface="B Nazanin" panose="00000400000000000000" pitchFamily="2" charset="-78"/>
              </a:rPr>
              <a:t>پوششی است رسانا به صورت یک غلاف به دور زوج بهم تابیده زیر پوشش عایق</a:t>
            </a:r>
          </a:p>
          <a:p>
            <a:endParaRPr lang="fa-IR" sz="3200" b="1" dirty="0" smtClean="0">
              <a:cs typeface="B Nazanin" panose="00000400000000000000" pitchFamily="2" charset="-78"/>
            </a:endParaRPr>
          </a:p>
          <a:p>
            <a:r>
              <a:rPr lang="fa-IR" sz="3200" b="1" dirty="0" smtClean="0">
                <a:solidFill>
                  <a:schemeClr val="tx2"/>
                </a:solidFill>
                <a:cs typeface="B Nazanin" panose="00000400000000000000" pitchFamily="2" charset="-78"/>
              </a:rPr>
              <a:t>چرا حفاظ ؟</a:t>
            </a:r>
          </a:p>
          <a:p>
            <a:endParaRPr lang="fa-IR" sz="2400" b="1" dirty="0" smtClean="0">
              <a:solidFill>
                <a:schemeClr val="tx2"/>
              </a:solidFill>
              <a:cs typeface="B Nazanin" panose="00000400000000000000" pitchFamily="2" charset="-78"/>
            </a:endParaRPr>
          </a:p>
          <a:p>
            <a:r>
              <a:rPr lang="fa-IR" sz="2800" b="1" dirty="0" smtClean="0">
                <a:cs typeface="B Nazanin" panose="00000400000000000000" pitchFamily="2" charset="-78"/>
              </a:rPr>
              <a:t>کاهش نویز و پارازیت</a:t>
            </a:r>
            <a:endParaRPr lang="fa-IR" sz="2800" b="1" dirty="0">
              <a:cs typeface="B Nazanin" panose="00000400000000000000" pitchFamily="2" charset="-78"/>
            </a:endParaRPr>
          </a:p>
          <a:p>
            <a:endParaRPr lang="fa-IR" sz="3200" b="1" dirty="0" smtClean="0">
              <a:solidFill>
                <a:schemeClr val="tx2"/>
              </a:solidFill>
              <a:cs typeface="B Nazanin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دوم</a:t>
            </a:r>
            <a:endParaRPr lang="fa-IR" dirty="0"/>
          </a:p>
        </p:txBody>
      </p:sp>
      <p:sp>
        <p:nvSpPr>
          <p:cNvPr id="3" name="Rectangle 2"/>
          <p:cNvSpPr/>
          <p:nvPr/>
        </p:nvSpPr>
        <p:spPr>
          <a:xfrm>
            <a:off x="5073319" y="1243813"/>
            <a:ext cx="34515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2- با </a:t>
            </a:r>
            <a:r>
              <a:rPr lang="fa-IR" sz="3200" b="1" dirty="0">
                <a:solidFill>
                  <a:schemeClr val="accent1"/>
                </a:solidFill>
                <a:cs typeface="B Nazanin" panose="00000400000000000000" pitchFamily="2" charset="-78"/>
              </a:rPr>
              <a:t>حفاظ </a:t>
            </a:r>
            <a:r>
              <a:rPr lang="fa-IR" sz="32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(روکش دار)</a:t>
            </a:r>
            <a:endParaRPr lang="fa-IR" sz="3200" b="1" dirty="0">
              <a:solidFill>
                <a:schemeClr val="accent1"/>
              </a:solidFill>
              <a:cs typeface="B Nazanin" panose="00000400000000000000" pitchFamily="2" charset="-78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521" y="1243813"/>
            <a:ext cx="3384375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791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4905" y="6381773"/>
            <a:ext cx="333375" cy="333375"/>
          </a:xfrm>
          <a:prstGeom prst="rect">
            <a:avLst/>
          </a:prstGeom>
        </p:spPr>
      </p:pic>
      <p:pic>
        <p:nvPicPr>
          <p:cNvPr id="29" name="Picture 28" descr="Exit.png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2462" y="6381773"/>
            <a:ext cx="333375" cy="33337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3419872" y="163825"/>
            <a:ext cx="499087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>
                <a:cs typeface="B Nazanin" panose="00000400000000000000" pitchFamily="2" charset="-78"/>
              </a:rPr>
              <a:t>موضوع ارایه : </a:t>
            </a:r>
            <a:r>
              <a:rPr lang="fa-IR" sz="2400" b="1" dirty="0" smtClean="0">
                <a:cs typeface="B Nazanin" panose="00000400000000000000" pitchFamily="2" charset="-78"/>
              </a:rPr>
              <a:t>     </a:t>
            </a:r>
            <a:r>
              <a:rPr lang="fa-IR" sz="2400" b="1" dirty="0">
                <a:solidFill>
                  <a:srgbClr val="FF0000"/>
                </a:solidFill>
                <a:cs typeface="B Nazanin" panose="00000400000000000000" pitchFamily="2" charset="-78"/>
              </a:rPr>
              <a:t>کارگاه شبکه های کامپیوتری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56104"/>
            <a:ext cx="12450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1600" b="1" dirty="0" smtClean="0">
                <a:cs typeface="B Nazanin" panose="00000400000000000000" pitchFamily="2" charset="-78"/>
              </a:rPr>
              <a:t>صفحه </a:t>
            </a:r>
            <a:r>
              <a:rPr lang="fa-IR" sz="1600" b="1" dirty="0" smtClean="0">
                <a:cs typeface="B Nazanin" panose="00000400000000000000" pitchFamily="2" charset="-78"/>
              </a:rPr>
              <a:t>9  </a:t>
            </a:r>
            <a:r>
              <a:rPr lang="fa-IR" sz="1600" b="1" dirty="0" smtClean="0">
                <a:cs typeface="B Nazanin" panose="00000400000000000000" pitchFamily="2" charset="-78"/>
              </a:rPr>
              <a:t>از </a:t>
            </a:r>
            <a:r>
              <a:rPr lang="fa-IR" sz="1600" b="1" dirty="0" smtClean="0">
                <a:cs typeface="B Nazanin" panose="00000400000000000000" pitchFamily="2" charset="-78"/>
              </a:rPr>
              <a:t>19</a:t>
            </a:r>
            <a:endParaRPr lang="en-US" sz="1600" b="1" dirty="0">
              <a:cs typeface="B Nazani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17145" y="3298687"/>
            <a:ext cx="234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673549" y="1836748"/>
            <a:ext cx="184731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a-IR" sz="3200" b="1" dirty="0" smtClean="0">
              <a:solidFill>
                <a:schemeClr val="tx2"/>
              </a:solidFill>
              <a:cs typeface="B Nazanin" panose="00000400000000000000" pitchFamily="2" charset="-78"/>
            </a:endParaRPr>
          </a:p>
          <a:p>
            <a:endParaRPr lang="fa-IR" sz="3200" b="1" dirty="0" smtClean="0">
              <a:solidFill>
                <a:schemeClr val="tx2"/>
              </a:solidFill>
              <a:cs typeface="B Nazanin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19872" y="6310346"/>
            <a:ext cx="2088232" cy="4762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/>
              <a:t>فصل دوم</a:t>
            </a:r>
            <a:endParaRPr lang="fa-IR" dirty="0"/>
          </a:p>
        </p:txBody>
      </p:sp>
      <p:sp>
        <p:nvSpPr>
          <p:cNvPr id="3" name="Rectangle 2"/>
          <p:cNvSpPr/>
          <p:nvPr/>
        </p:nvSpPr>
        <p:spPr>
          <a:xfrm>
            <a:off x="5073319" y="1243813"/>
            <a:ext cx="34515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32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2- با </a:t>
            </a:r>
            <a:r>
              <a:rPr lang="fa-IR" sz="3200" b="1" dirty="0">
                <a:solidFill>
                  <a:schemeClr val="accent1"/>
                </a:solidFill>
                <a:cs typeface="B Nazanin" panose="00000400000000000000" pitchFamily="2" charset="-78"/>
              </a:rPr>
              <a:t>حفاظ </a:t>
            </a:r>
            <a:r>
              <a:rPr lang="fa-IR" sz="32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(روکش دار)</a:t>
            </a:r>
            <a:endParaRPr lang="fa-IR" sz="3200" b="1" dirty="0">
              <a:solidFill>
                <a:schemeClr val="accent1"/>
              </a:solidFill>
              <a:cs typeface="B Nazanin" panose="000004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75856" y="2636912"/>
            <a:ext cx="5249049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3200" b="1" dirty="0" smtClean="0">
                <a:solidFill>
                  <a:schemeClr val="accent1"/>
                </a:solidFill>
                <a:cs typeface="B Nazanin" panose="00000400000000000000" pitchFamily="2" charset="-78"/>
              </a:rPr>
              <a:t>در مقایسه با بدون حفاظ</a:t>
            </a:r>
            <a:endParaRPr lang="fa-IR" sz="3200" b="1" dirty="0">
              <a:solidFill>
                <a:schemeClr val="accent1"/>
              </a:solidFill>
              <a:cs typeface="B Nazanin" panose="00000400000000000000" pitchFamily="2" charset="-78"/>
            </a:endParaRPr>
          </a:p>
          <a:p>
            <a:endParaRPr lang="fa-IR" b="1" dirty="0" smtClean="0">
              <a:cs typeface="B Nazanin" panose="00000400000000000000" pitchFamily="2" charset="-78"/>
            </a:endParaRPr>
          </a:p>
          <a:p>
            <a:r>
              <a:rPr lang="fa-IR" b="1" dirty="0">
                <a:cs typeface="B Nazanin" panose="00000400000000000000" pitchFamily="2" charset="-78"/>
              </a:rPr>
              <a:t>شامل چهار زوج سیم </a:t>
            </a:r>
            <a:r>
              <a:rPr lang="fa-IR" b="1" dirty="0" smtClean="0">
                <a:cs typeface="B Nazanin" panose="00000400000000000000" pitchFamily="2" charset="-78"/>
              </a:rPr>
              <a:t>مسی داخل پوشش رسانا و </a:t>
            </a:r>
            <a:r>
              <a:rPr lang="fa-IR" b="1" dirty="0">
                <a:cs typeface="B Nazanin" panose="00000400000000000000" pitchFamily="2" charset="-78"/>
              </a:rPr>
              <a:t>غلاف پلاستیکی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سرعت انتقال بیشتر تا 500 </a:t>
            </a:r>
            <a:r>
              <a:rPr lang="fa-IR" b="1" dirty="0">
                <a:cs typeface="B Nazanin" panose="00000400000000000000" pitchFamily="2" charset="-78"/>
              </a:rPr>
              <a:t>مگابیت بر ثانیه (</a:t>
            </a:r>
            <a:r>
              <a:rPr lang="en-US" b="1" dirty="0">
                <a:cs typeface="B Nazanin" panose="00000400000000000000" pitchFamily="2" charset="-78"/>
              </a:rPr>
              <a:t>Mbps</a:t>
            </a:r>
            <a:r>
              <a:rPr lang="fa-IR" b="1" dirty="0">
                <a:cs typeface="B Nazanin" panose="00000400000000000000" pitchFamily="2" charset="-78"/>
              </a:rPr>
              <a:t>)</a:t>
            </a:r>
          </a:p>
          <a:p>
            <a:r>
              <a:rPr lang="fa-IR" b="1" dirty="0">
                <a:cs typeface="B Nazanin" panose="00000400000000000000" pitchFamily="2" charset="-78"/>
              </a:rPr>
              <a:t>نویز </a:t>
            </a:r>
            <a:r>
              <a:rPr lang="fa-IR" b="1" dirty="0" smtClean="0">
                <a:cs typeface="B Nazanin" panose="00000400000000000000" pitchFamily="2" charset="-78"/>
              </a:rPr>
              <a:t>پذیری پائین</a:t>
            </a:r>
            <a:endParaRPr lang="fa-IR" b="1" dirty="0">
              <a:cs typeface="B Nazanin" panose="00000400000000000000" pitchFamily="2" charset="-78"/>
            </a:endParaRPr>
          </a:p>
          <a:p>
            <a:r>
              <a:rPr lang="fa-IR" b="1" dirty="0">
                <a:cs typeface="B Nazanin" panose="00000400000000000000" pitchFamily="2" charset="-78"/>
              </a:rPr>
              <a:t>تضعیف </a:t>
            </a:r>
            <a:r>
              <a:rPr lang="fa-IR" b="1" dirty="0" smtClean="0">
                <a:cs typeface="B Nazanin" panose="00000400000000000000" pitchFamily="2" charset="-78"/>
              </a:rPr>
              <a:t>پذیر کمتر</a:t>
            </a:r>
            <a:endParaRPr lang="fa-IR" b="1" dirty="0">
              <a:cs typeface="B Nazanin" panose="00000400000000000000" pitchFamily="2" charset="-78"/>
            </a:endParaRPr>
          </a:p>
          <a:p>
            <a:r>
              <a:rPr lang="fa-IR" b="1" dirty="0" smtClean="0">
                <a:cs typeface="B Nazanin" panose="00000400000000000000" pitchFamily="2" charset="-78"/>
              </a:rPr>
              <a:t>برای </a:t>
            </a:r>
            <a:r>
              <a:rPr lang="fa-IR" b="1" dirty="0">
                <a:cs typeface="B Nazanin" panose="00000400000000000000" pitchFamily="2" charset="-78"/>
              </a:rPr>
              <a:t>فواصل </a:t>
            </a:r>
            <a:r>
              <a:rPr lang="fa-IR" b="1" dirty="0" smtClean="0">
                <a:cs typeface="B Nazanin" panose="00000400000000000000" pitchFamily="2" charset="-78"/>
              </a:rPr>
              <a:t>بیشتر (تا  500 </a:t>
            </a:r>
            <a:r>
              <a:rPr lang="fa-IR" b="1" dirty="0">
                <a:cs typeface="B Nazanin" panose="00000400000000000000" pitchFamily="2" charset="-78"/>
              </a:rPr>
              <a:t>متر</a:t>
            </a:r>
            <a:r>
              <a:rPr lang="fa-IR" b="1" dirty="0" smtClean="0">
                <a:cs typeface="B Nazanin" panose="00000400000000000000" pitchFamily="2" charset="-78"/>
              </a:rPr>
              <a:t>)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هزینه بیشتر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انعطاف پذیری کمتر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وزن بیشتر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شبکه های بزرگتر</a:t>
            </a:r>
            <a:endParaRPr lang="fa-IR" b="1" dirty="0">
              <a:cs typeface="B Nazanin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521" y="1243813"/>
            <a:ext cx="3384375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240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1ce48762891a55aee10c6c9f84426df180a26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9322</TotalTime>
  <Words>981</Words>
  <Application>Microsoft Office PowerPoint</Application>
  <PresentationFormat>On-screen Show (4:3)</PresentationFormat>
  <Paragraphs>224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B Behnam </vt:lpstr>
      <vt:lpstr>B Nazanin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Omid</dc:creator>
  <cp:lastModifiedBy>Windows User</cp:lastModifiedBy>
  <cp:revision>649</cp:revision>
  <dcterms:created xsi:type="dcterms:W3CDTF">2014-02-12T04:26:14Z</dcterms:created>
  <dcterms:modified xsi:type="dcterms:W3CDTF">2020-03-13T13:58:33Z</dcterms:modified>
</cp:coreProperties>
</file>