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0" r:id="rId3"/>
    <p:sldId id="260" r:id="rId4"/>
    <p:sldId id="258" r:id="rId5"/>
    <p:sldId id="261" r:id="rId6"/>
    <p:sldId id="262" r:id="rId7"/>
    <p:sldId id="263" r:id="rId8"/>
    <p:sldId id="264" r:id="rId9"/>
    <p:sldId id="265" r:id="rId10"/>
    <p:sldId id="266" r:id="rId11"/>
    <p:sldId id="273" r:id="rId12"/>
    <p:sldId id="268" r:id="rId13"/>
    <p:sldId id="271" r:id="rId14"/>
    <p:sldId id="272" r:id="rId15"/>
    <p:sldId id="274" r:id="rId16"/>
    <p:sldId id="275"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330240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405230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8C024F-A8DA-4060-BEA0-00B5B348634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22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55F2E29-A64E-4819-B882-DC2ADEDCBFB2}" type="datetimeFigureOut">
              <a:rPr lang="en-US" smtClean="0"/>
              <a:t>2020-03-13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106599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55F2E29-A64E-4819-B882-DC2ADEDCBFB2}" type="datetimeFigureOut">
              <a:rPr lang="en-US" smtClean="0"/>
              <a:t>2020-03-13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C024F-A8DA-4060-BEA0-00B5B348634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324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55F2E29-A64E-4819-B882-DC2ADEDCBFB2}" type="datetimeFigureOut">
              <a:rPr lang="en-US" smtClean="0"/>
              <a:t>2020-03-13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2658779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15952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163985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63934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F2E29-A64E-4819-B882-DC2ADEDCBFB2}" type="datetimeFigureOut">
              <a:rPr lang="en-US" smtClean="0"/>
              <a:t>2020-03-13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39370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5F2E29-A64E-4819-B882-DC2ADEDCBFB2}" type="datetimeFigureOut">
              <a:rPr lang="en-US" smtClean="0"/>
              <a:t>2020-03-13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78276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5F2E29-A64E-4819-B882-DC2ADEDCBFB2}" type="datetimeFigureOut">
              <a:rPr lang="en-US" smtClean="0"/>
              <a:t>2020-03-13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158498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5F2E29-A64E-4819-B882-DC2ADEDCBFB2}" type="datetimeFigureOut">
              <a:rPr lang="en-US" smtClean="0"/>
              <a:t>2020-03-13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264007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F2E29-A64E-4819-B882-DC2ADEDCBFB2}" type="datetimeFigureOut">
              <a:rPr lang="en-US" smtClean="0"/>
              <a:t>2020-03-13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83448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F2E29-A64E-4819-B882-DC2ADEDCBFB2}" type="datetimeFigureOut">
              <a:rPr lang="en-US" smtClean="0"/>
              <a:t>2020-03-13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250374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F2E29-A64E-4819-B882-DC2ADEDCBFB2}" type="datetimeFigureOut">
              <a:rPr lang="en-US" smtClean="0"/>
              <a:t>2020-03-13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28C024F-A8DA-4060-BEA0-00B5B3486343}" type="slidenum">
              <a:rPr lang="en-US" smtClean="0"/>
              <a:t>‹#›</a:t>
            </a:fld>
            <a:endParaRPr lang="en-US"/>
          </a:p>
        </p:txBody>
      </p:sp>
    </p:spTree>
    <p:extLst>
      <p:ext uri="{BB962C8B-B14F-4D97-AF65-F5344CB8AC3E}">
        <p14:creationId xmlns:p14="http://schemas.microsoft.com/office/powerpoint/2010/main" val="145621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5F2E29-A64E-4819-B882-DC2ADEDCBFB2}" type="datetimeFigureOut">
              <a:rPr lang="en-US" smtClean="0"/>
              <a:t>2020-03-13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28C024F-A8DA-4060-BEA0-00B5B3486343}" type="slidenum">
              <a:rPr lang="en-US" smtClean="0"/>
              <a:t>‹#›</a:t>
            </a:fld>
            <a:endParaRPr lang="en-US"/>
          </a:p>
        </p:txBody>
      </p:sp>
    </p:spTree>
    <p:extLst>
      <p:ext uri="{BB962C8B-B14F-4D97-AF65-F5344CB8AC3E}">
        <p14:creationId xmlns:p14="http://schemas.microsoft.com/office/powerpoint/2010/main" val="2943123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2.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2.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2" Type="http://schemas.microsoft.com/office/2007/relationships/media" Target="../media/media17.wm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93577" y="752031"/>
            <a:ext cx="7362531" cy="5580402"/>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3395434"/>
      </p:ext>
    </p:extLst>
  </p:cSld>
  <p:clrMapOvr>
    <a:masterClrMapping/>
  </p:clrMapOvr>
  <mc:AlternateContent xmlns:mc="http://schemas.openxmlformats.org/markup-compatibility/2006" xmlns:p14="http://schemas.microsoft.com/office/powerpoint/2010/main">
    <mc:Choice Requires="p14">
      <p:transition spd="slow" p14:dur="2000" advTm="5287">
        <p:randomBar dir="vert"/>
      </p:transition>
    </mc:Choice>
    <mc:Fallback xmlns="">
      <p:transition spd="slow" advTm="528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r>
              <a:rPr lang="fa-IR" dirty="0"/>
              <a:t/>
            </a:r>
            <a:br>
              <a:rPr lang="fa-IR" dirty="0"/>
            </a:br>
            <a:r>
              <a:rPr lang="fa-IR" dirty="0" smtClean="0"/>
              <a:t/>
            </a:r>
            <a:br>
              <a:rPr lang="fa-IR" dirty="0" smtClean="0"/>
            </a:br>
            <a:r>
              <a:rPr lang="fa-IR" sz="2600" b="1" dirty="0" smtClean="0">
                <a:solidFill>
                  <a:schemeClr val="accent5">
                    <a:lumMod val="75000"/>
                  </a:schemeClr>
                </a:solidFill>
                <a:latin typeface="Arial" panose="020B0604020202020204" pitchFamily="34" charset="0"/>
                <a:cs typeface="Arial" panose="020B0604020202020204" pitchFamily="34" charset="0"/>
              </a:rPr>
              <a:t>موجودی کالای در جریان ساخت اول دوره +هزینه های تولید=کل کالای در جریان ساخت</a:t>
            </a:r>
            <a:br>
              <a:rPr lang="fa-IR" sz="2600" b="1" dirty="0" smtClean="0">
                <a:solidFill>
                  <a:schemeClr val="accent5">
                    <a:lumMod val="75000"/>
                  </a:schemeClr>
                </a:solidFill>
                <a:latin typeface="Arial" panose="020B0604020202020204" pitchFamily="34" charset="0"/>
                <a:cs typeface="Arial" panose="020B0604020202020204" pitchFamily="34" charset="0"/>
              </a:rPr>
            </a:br>
            <a:r>
              <a:rPr lang="fa-IR" sz="2600" b="1" dirty="0">
                <a:solidFill>
                  <a:schemeClr val="accent5">
                    <a:lumMod val="75000"/>
                  </a:schemeClr>
                </a:solidFill>
                <a:latin typeface="Arial" panose="020B0604020202020204" pitchFamily="34" charset="0"/>
                <a:cs typeface="Arial" panose="020B0604020202020204" pitchFamily="34" charset="0"/>
              </a:rPr>
              <a:t/>
            </a:r>
            <a:br>
              <a:rPr lang="fa-IR" sz="2600" b="1" dirty="0">
                <a:solidFill>
                  <a:schemeClr val="accent5">
                    <a:lumMod val="75000"/>
                  </a:schemeClr>
                </a:solidFill>
                <a:latin typeface="Arial" panose="020B0604020202020204" pitchFamily="34" charset="0"/>
                <a:cs typeface="Arial" panose="020B0604020202020204" pitchFamily="34" charset="0"/>
              </a:rPr>
            </a:br>
            <a:r>
              <a:rPr lang="fa-IR" sz="2600" b="1" dirty="0" smtClean="0">
                <a:solidFill>
                  <a:schemeClr val="accent5">
                    <a:lumMod val="75000"/>
                  </a:schemeClr>
                </a:solidFill>
                <a:latin typeface="Arial" panose="020B0604020202020204" pitchFamily="34" charset="0"/>
                <a:cs typeface="Arial" panose="020B0604020202020204" pitchFamily="34" charset="0"/>
              </a:rPr>
              <a:t/>
            </a:r>
            <a:br>
              <a:rPr lang="fa-IR" sz="2600" b="1" dirty="0" smtClean="0">
                <a:solidFill>
                  <a:schemeClr val="accent5">
                    <a:lumMod val="75000"/>
                  </a:schemeClr>
                </a:solidFill>
                <a:latin typeface="Arial" panose="020B0604020202020204" pitchFamily="34" charset="0"/>
                <a:cs typeface="Arial" panose="020B0604020202020204" pitchFamily="34" charset="0"/>
              </a:rPr>
            </a:br>
            <a:r>
              <a:rPr lang="fa-IR" sz="2300" b="1" dirty="0" smtClean="0">
                <a:solidFill>
                  <a:schemeClr val="accent5">
                    <a:lumMod val="75000"/>
                  </a:schemeClr>
                </a:solidFill>
                <a:latin typeface="Arial" panose="020B0604020202020204" pitchFamily="34" charset="0"/>
                <a:cs typeface="Arial" panose="020B0604020202020204" pitchFamily="34" charset="0"/>
              </a:rPr>
              <a:t>موجودی کالای در جریان ساخت پایان دوره-کل کالای در جریان ساخت=بهای تمام شده کالای</a:t>
            </a:r>
            <a:r>
              <a:rPr lang="fa-IR" sz="2400" b="1" dirty="0" smtClean="0">
                <a:solidFill>
                  <a:schemeClr val="accent5">
                    <a:lumMod val="75000"/>
                  </a:schemeClr>
                </a:solidFill>
                <a:latin typeface="Arial" panose="020B0604020202020204" pitchFamily="34" charset="0"/>
                <a:cs typeface="Arial" panose="020B0604020202020204" pitchFamily="34" charset="0"/>
              </a:rPr>
              <a:t> </a:t>
            </a:r>
            <a:r>
              <a:rPr lang="fa-IR" sz="2300" b="1" dirty="0" smtClean="0">
                <a:solidFill>
                  <a:schemeClr val="accent5">
                    <a:lumMod val="75000"/>
                  </a:schemeClr>
                </a:solidFill>
                <a:latin typeface="Arial" panose="020B0604020202020204" pitchFamily="34" charset="0"/>
                <a:cs typeface="Arial" panose="020B0604020202020204" pitchFamily="34" charset="0"/>
              </a:rPr>
              <a:t>ساخته شده</a:t>
            </a:r>
            <a:endParaRPr lang="en-US" sz="23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4211515" y="725946"/>
            <a:ext cx="6172200" cy="584775"/>
          </a:xfrm>
          <a:prstGeom prst="rect">
            <a:avLst/>
          </a:prstGeom>
          <a:noFill/>
        </p:spPr>
        <p:txBody>
          <a:bodyPr wrap="square" lIns="91440" tIns="45720" rIns="91440" bIns="45720">
            <a:spAutoFit/>
          </a:bodyPr>
          <a:lstStyle/>
          <a:p>
            <a:pPr algn="ctr"/>
            <a:r>
              <a:rPr lang="fa-IR"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rPr>
              <a:t>قیمت تمام شده کل کالای در جریان ساخت</a:t>
            </a: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055280732"/>
      </p:ext>
    </p:extLst>
  </p:cSld>
  <p:clrMapOvr>
    <a:masterClrMapping/>
  </p:clrMapOvr>
  <mc:AlternateContent xmlns:mc="http://schemas.openxmlformats.org/markup-compatibility/2006" xmlns:p14="http://schemas.microsoft.com/office/powerpoint/2010/main">
    <mc:Choice Requires="p14">
      <p:transition spd="slow" p14:dur="2500" advTm="22852">
        <p:checker/>
      </p:transition>
    </mc:Choice>
    <mc:Fallback xmlns="">
      <p:transition spd="slow" advTm="22852">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193" y="2008528"/>
            <a:ext cx="8735774" cy="3973527"/>
          </a:xfrm>
        </p:spPr>
        <p:txBody>
          <a:bodyPr>
            <a:normAutofit/>
          </a:bodyPr>
          <a:lstStyle/>
          <a:p>
            <a:pPr algn="r"/>
            <a:r>
              <a:rPr lang="fa-IR" sz="2400" dirty="0" smtClean="0">
                <a:latin typeface="Arial" panose="020B0604020202020204" pitchFamily="34" charset="0"/>
                <a:cs typeface="Arial" panose="020B0604020202020204" pitchFamily="34" charset="0"/>
              </a:rPr>
              <a:t>هزینه های عملیاتی شامل: الف)هزینه های تولیدی:که عموما در کارخانه انجام میگیرند</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                               ب)هزینه های غیر تولیدی: شامل هزینه های اداری و</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                                   تشکیلاتی و هزینه های توزیع و فروش می باشد</a:t>
            </a:r>
            <a:br>
              <a:rPr lang="fa-IR" sz="2400" dirty="0" smtClean="0">
                <a:latin typeface="Arial" panose="020B0604020202020204" pitchFamily="34" charset="0"/>
                <a:cs typeface="Arial" panose="020B0604020202020204" pitchFamily="34" charset="0"/>
              </a:rPr>
            </a:br>
            <a:r>
              <a:rPr lang="fa-IR" sz="2400" b="1" dirty="0">
                <a:solidFill>
                  <a:schemeClr val="bg2">
                    <a:lumMod val="50000"/>
                  </a:schemeClr>
                </a:solidFill>
                <a:latin typeface="Arial" panose="020B0604020202020204" pitchFamily="34" charset="0"/>
                <a:cs typeface="Arial" panose="020B0604020202020204" pitchFamily="34" charset="0"/>
              </a:rPr>
              <a:t/>
            </a:r>
            <a:br>
              <a:rPr lang="fa-IR" sz="2400" b="1" dirty="0">
                <a:solidFill>
                  <a:schemeClr val="bg2">
                    <a:lumMod val="50000"/>
                  </a:schemeClr>
                </a:solidFill>
                <a:latin typeface="Arial" panose="020B0604020202020204" pitchFamily="34" charset="0"/>
                <a:cs typeface="Arial" panose="020B0604020202020204" pitchFamily="34" charset="0"/>
              </a:rPr>
            </a:br>
            <a:r>
              <a:rPr lang="fa-IR" sz="2400" b="1" dirty="0" smtClean="0">
                <a:solidFill>
                  <a:schemeClr val="bg2">
                    <a:lumMod val="50000"/>
                  </a:schemeClr>
                </a:solidFill>
                <a:latin typeface="Arial" panose="020B0604020202020204" pitchFamily="34" charset="0"/>
                <a:cs typeface="Arial" panose="020B0604020202020204" pitchFamily="34" charset="0"/>
              </a:rPr>
              <a:t>                                 هزینه دوره+هزینه های تولید= هزینه های عملیاتی                   هزینه های توزیع و فروش+هزینه های اداری و تشکیلاتی=هزینه دوره</a:t>
            </a: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580174" y="839432"/>
            <a:ext cx="5168402" cy="584775"/>
          </a:xfrm>
          <a:prstGeom prst="rect">
            <a:avLst/>
          </a:prstGeom>
          <a:noFill/>
        </p:spPr>
        <p:txBody>
          <a:bodyPr wrap="none" lIns="91440" tIns="45720" rIns="91440" bIns="45720">
            <a:spAutoFit/>
          </a:bodyPr>
          <a:lstStyle/>
          <a:p>
            <a:pPr algn="ctr"/>
            <a:r>
              <a:rPr lang="fa-IR"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طبقه بندی عملیاتی هزینه های موسسه</a:t>
            </a:r>
            <a:endPar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37887114"/>
      </p:ext>
    </p:extLst>
  </p:cSld>
  <p:clrMapOvr>
    <a:masterClrMapping/>
  </p:clrMapOvr>
  <mc:AlternateContent xmlns:mc="http://schemas.openxmlformats.org/markup-compatibility/2006" xmlns:p14="http://schemas.microsoft.com/office/powerpoint/2010/main">
    <mc:Choice Requires="p14">
      <p:transition spd="slow" p14:dur="2000" advTm="37809"/>
    </mc:Choice>
    <mc:Fallback xmlns="">
      <p:transition spd="slow" advTm="37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مثال)</a:t>
            </a:r>
            <a:r>
              <a:rPr lang="fa-IR" sz="2700" dirty="0" smtClean="0">
                <a:latin typeface="Arial" panose="020B0604020202020204" pitchFamily="34" charset="0"/>
                <a:cs typeface="Arial" panose="020B0604020202020204" pitchFamily="34" charset="0"/>
              </a:rPr>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شرکت تولیدی رازی تک محصولی بوده و اطلاعات زیر از این شرکت در سه ماهه اول سال 95 در دست است:</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موجودی کالای در جریان ساخت اول دوره  1450،مواد مستقیم مصرف شده 232000، کار مستقیم انجام شده 135000، کالای در جریان ساخت پایان دوره  150% موجودی کالای در جریان ساخت اول،سربار ساخت یک دوم کار مستقیم انجام شده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مطلوب است: الف)بهای اولیه ب)هزینه تبدیل ج)هزینه تولید د)قیمت تمام شده کل کالای در جریان ساخت ه)بهای تمام شده کالای ساخته شده</a:t>
            </a:r>
            <a:r>
              <a:rPr lang="fa-IR" dirty="0" smtClean="0"/>
              <a:t> </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08940806"/>
      </p:ext>
    </p:extLst>
  </p:cSld>
  <p:clrMapOvr>
    <a:masterClrMapping/>
  </p:clrMapOvr>
  <mc:AlternateContent xmlns:mc="http://schemas.openxmlformats.org/markup-compatibility/2006" xmlns:p14="http://schemas.microsoft.com/office/powerpoint/2010/main">
    <mc:Choice Requires="p14">
      <p:transition spd="slow" p14:dur="800" advTm="59177">
        <p:circle/>
      </p:transition>
    </mc:Choice>
    <mc:Fallback xmlns="">
      <p:transition spd="slow" advTm="5917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fa-IR" sz="2400" dirty="0" smtClean="0">
                    <a:latin typeface="Arial" panose="020B0604020202020204" pitchFamily="34" charset="0"/>
                    <a:cs typeface="Arial" panose="020B0604020202020204" pitchFamily="34" charset="0"/>
                  </a:rPr>
                  <a:t>الف)                                                             دستمزد مستقیم+مواد مستقیم=بهای اولیه</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367000=135000+232000            </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ب)سربار یک دوم کار مستقیم است بنابراین :                                                      </a:t>
                </a:r>
                <a:br>
                  <a:rPr lang="fa-IR" sz="2400" dirty="0" smtClean="0">
                    <a:latin typeface="Arial" panose="020B0604020202020204" pitchFamily="34" charset="0"/>
                    <a:cs typeface="Arial" panose="020B0604020202020204" pitchFamily="34" charset="0"/>
                  </a:rPr>
                </a:br>
                <a14:m>
                  <m:oMath xmlns:m="http://schemas.openxmlformats.org/officeDocument/2006/math">
                    <m:r>
                      <a:rPr lang="fa-IR" sz="2400" b="0" i="1" smtClean="0">
                        <a:latin typeface="Cambria Math" panose="02040503050406030204" pitchFamily="18" charset="0"/>
                        <a:cs typeface="Arial" panose="020B0604020202020204" pitchFamily="34" charset="0"/>
                      </a:rPr>
                      <m:t>135000</m:t>
                    </m:r>
                    <m:r>
                      <a:rPr lang="fa-IR" sz="2400" b="0" i="1" smtClean="0">
                        <a:latin typeface="Cambria Math" panose="02040503050406030204" pitchFamily="18" charset="0"/>
                        <a:cs typeface="Arial" panose="020B0604020202020204" pitchFamily="34" charset="0"/>
                      </a:rPr>
                      <m:t>+</m:t>
                    </m:r>
                    <m:f>
                      <m:fPr>
                        <m:ctrlPr>
                          <a:rPr lang="en-US" sz="2400" i="1">
                            <a:latin typeface="Cambria Math" panose="02040503050406030204" pitchFamily="18" charset="0"/>
                            <a:cs typeface="Arial" panose="020B0604020202020204" pitchFamily="34" charset="0"/>
                          </a:rPr>
                        </m:ctrlPr>
                      </m:fPr>
                      <m:num>
                        <m:r>
                          <a:rPr lang="fa-IR" sz="2400" b="0" i="1" smtClean="0">
                            <a:latin typeface="Cambria Math" panose="02040503050406030204" pitchFamily="18" charset="0"/>
                            <a:cs typeface="Arial" panose="020B0604020202020204" pitchFamily="34" charset="0"/>
                          </a:rPr>
                          <m:t>1</m:t>
                        </m:r>
                      </m:num>
                      <m:den>
                        <m:r>
                          <a:rPr lang="fa-IR" sz="2400" b="0" i="1" smtClean="0">
                            <a:latin typeface="Cambria Math" panose="02040503050406030204" pitchFamily="18" charset="0"/>
                            <a:cs typeface="Arial" panose="020B0604020202020204" pitchFamily="34" charset="0"/>
                          </a:rPr>
                          <m:t>2</m:t>
                        </m:r>
                      </m:den>
                    </m:f>
                    <m:r>
                      <a:rPr lang="en-US" sz="2400" i="1" smtClean="0">
                        <a:latin typeface="Cambria Math" panose="02040503050406030204" pitchFamily="18" charset="0"/>
                        <a:cs typeface="Arial" panose="020B0604020202020204" pitchFamily="34" charset="0"/>
                      </a:rPr>
                      <m:t>=</m:t>
                    </m:r>
                  </m:oMath>
                </a14:m>
                <a:r>
                  <a:rPr lang="fa-IR" sz="2400" dirty="0" smtClean="0">
                    <a:latin typeface="Arial" panose="020B0604020202020204" pitchFamily="34" charset="0"/>
                    <a:cs typeface="Arial" panose="020B0604020202020204" pitchFamily="34" charset="0"/>
                  </a:rPr>
                  <a:t>67500</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سربار ساخت+دستمزد مستقیم=هزینه تبدیل</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202500=67500+135000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ج)                                                                 سربار ساخت+بهای اولیه=هزینه تولید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434500=67500+367000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د)    موجودی کالای در جریان ساخت اول دوره + هزینه های تولید=کل کالای در جریان ساخت</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432950=1450+434500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ه)         کالای در جریان ساخت پایان دوره 150% موجودی کالای در جریان ساخت اول دوره است.بنابراین:  </a:t>
                </a:r>
                <a:br>
                  <a:rPr lang="fa-IR" sz="2400" dirty="0" smtClean="0">
                    <a:latin typeface="Arial" panose="020B0604020202020204" pitchFamily="34" charset="0"/>
                    <a:cs typeface="Arial" panose="020B0604020202020204" pitchFamily="34" charset="0"/>
                  </a:rPr>
                </a:br>
                <a:r>
                  <a:rPr lang="fa-IR" sz="2400" smtClean="0">
                    <a:latin typeface="Arial" panose="020B0604020202020204" pitchFamily="34" charset="0"/>
                    <a:cs typeface="Arial" panose="020B0604020202020204" pitchFamily="34" charset="0"/>
                  </a:rPr>
                  <a:t>                              </a:t>
                </a:r>
                <a:r>
                  <a:rPr lang="fa-IR" sz="2400" smtClean="0">
                    <a:latin typeface="Arial" panose="020B0604020202020204" pitchFamily="34" charset="0"/>
                    <a:cs typeface="Arial" panose="020B0604020202020204" pitchFamily="34" charset="0"/>
                  </a:rPr>
                  <a:t>2175=150</a:t>
                </a:r>
                <a:r>
                  <a:rPr lang="fa-IR" sz="2400" dirty="0" smtClean="0">
                    <a:latin typeface="Arial" panose="020B0604020202020204" pitchFamily="34" charset="0"/>
                    <a:cs typeface="Arial" panose="020B0604020202020204" pitchFamily="34" charset="0"/>
                  </a:rPr>
                  <a:t>%*1450</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موجودی کالای در جریان ساخت پایان دوره – کل کالای در جریان ساخت=بهای تمام شده کالای ساخته شده</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433775=2175-435950                         </a:t>
                </a:r>
                <a:br>
                  <a:rPr lang="fa-IR"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4"/>
                <a:stretch>
                  <a:fillRect l="-1847" t="-2370" r="-752" b="-345024"/>
                </a:stretch>
              </a:blipFill>
            </p:spPr>
            <p:txBody>
              <a:bodyPr/>
              <a:lstStyle/>
              <a:p>
                <a:r>
                  <a:rPr lang="en-US">
                    <a:noFill/>
                  </a:rPr>
                  <a:t> </a:t>
                </a:r>
              </a:p>
            </p:txBody>
          </p:sp>
        </mc:Fallback>
      </mc:AlternateContent>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63330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62227">
        <p15:prstTrans prst="fallOver"/>
      </p:transition>
    </mc:Choice>
    <mc:Fallback xmlns="">
      <p:transition spd="slow" advTm="162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96269" y="1611979"/>
            <a:ext cx="8733802" cy="4565657"/>
          </a:xfrm>
        </p:spPr>
      </p:pic>
      <p:sp>
        <p:nvSpPr>
          <p:cNvPr id="4" name="Rectangle 3"/>
          <p:cNvSpPr/>
          <p:nvPr/>
        </p:nvSpPr>
        <p:spPr>
          <a:xfrm>
            <a:off x="8287234" y="437781"/>
            <a:ext cx="2898550" cy="923330"/>
          </a:xfrm>
          <a:prstGeom prst="rect">
            <a:avLst/>
          </a:prstGeom>
          <a:noFill/>
        </p:spPr>
        <p:txBody>
          <a:bodyPr wrap="none" lIns="91440" tIns="45720" rIns="91440" bIns="45720">
            <a:spAutoFit/>
          </a:bodyPr>
          <a:lstStyle/>
          <a:p>
            <a:pPr algn="ctr"/>
            <a:r>
              <a:rPr lang="fa-I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تمرین 1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240864268"/>
      </p:ext>
    </p:extLst>
  </p:cSld>
  <p:clrMapOvr>
    <a:masterClrMapping/>
  </p:clrMapOvr>
  <mc:AlternateContent xmlns:mc="http://schemas.openxmlformats.org/markup-compatibility/2006" xmlns:p14="http://schemas.microsoft.com/office/powerpoint/2010/main">
    <mc:Choice Requires="p14">
      <p:transition spd="slow" p14:dur="2000" advTm="64072"/>
    </mc:Choice>
    <mc:Fallback xmlns="">
      <p:transition spd="slow" advTm="64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44097" y="1452785"/>
            <a:ext cx="9060516" cy="4291107"/>
          </a:xfrm>
        </p:spPr>
      </p:pic>
      <p:sp>
        <p:nvSpPr>
          <p:cNvPr id="4" name="Rectangle 3"/>
          <p:cNvSpPr/>
          <p:nvPr/>
        </p:nvSpPr>
        <p:spPr>
          <a:xfrm>
            <a:off x="8577032" y="266864"/>
            <a:ext cx="2694970" cy="923330"/>
          </a:xfrm>
          <a:prstGeom prst="rect">
            <a:avLst/>
          </a:prstGeom>
          <a:noFill/>
        </p:spPr>
        <p:txBody>
          <a:bodyPr wrap="none" lIns="91440" tIns="45720" rIns="91440" bIns="45720">
            <a:spAutoFit/>
          </a:bodyPr>
          <a:lstStyle/>
          <a:p>
            <a:pPr algn="ctr"/>
            <a:r>
              <a:rPr lang="fa-I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تمرین 2</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62893886"/>
      </p:ext>
    </p:extLst>
  </p:cSld>
  <p:clrMapOvr>
    <a:masterClrMapping/>
  </p:clrMapOvr>
  <mc:AlternateContent xmlns:mc="http://schemas.openxmlformats.org/markup-compatibility/2006" xmlns:p14="http://schemas.microsoft.com/office/powerpoint/2010/main">
    <mc:Choice Requires="p14">
      <p:transition spd="slow" p14:dur="2000" advTm="42149"/>
    </mc:Choice>
    <mc:Fallback xmlns="">
      <p:transition spd="slow" advTm="42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07117" y="1772702"/>
            <a:ext cx="8915400" cy="3824792"/>
          </a:xfrm>
        </p:spPr>
      </p:pic>
      <p:sp>
        <p:nvSpPr>
          <p:cNvPr id="4" name="Rectangle 3"/>
          <p:cNvSpPr/>
          <p:nvPr/>
        </p:nvSpPr>
        <p:spPr>
          <a:xfrm>
            <a:off x="8423967" y="283956"/>
            <a:ext cx="2898550" cy="923330"/>
          </a:xfrm>
          <a:prstGeom prst="rect">
            <a:avLst/>
          </a:prstGeom>
          <a:noFill/>
        </p:spPr>
        <p:txBody>
          <a:bodyPr wrap="none" lIns="91440" tIns="45720" rIns="91440" bIns="45720">
            <a:spAutoFit/>
          </a:bodyPr>
          <a:lstStyle/>
          <a:p>
            <a:pPr algn="ctr"/>
            <a:r>
              <a:rPr lang="fa-I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تمرین 3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18553734"/>
      </p:ext>
    </p:extLst>
  </p:cSld>
  <p:clrMapOvr>
    <a:masterClrMapping/>
  </p:clrMapOvr>
  <mc:AlternateContent xmlns:mc="http://schemas.openxmlformats.org/markup-compatibility/2006" xmlns:p14="http://schemas.microsoft.com/office/powerpoint/2010/main">
    <mc:Choice Requires="p14">
      <p:transition spd="slow" p14:dur="2000" advTm="43001"/>
    </mc:Choice>
    <mc:Fallback xmlns="">
      <p:transition spd="slow" advTm="43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8038" y="2650812"/>
            <a:ext cx="4851008" cy="1569660"/>
          </a:xfrm>
          <a:prstGeom prst="rect">
            <a:avLst/>
          </a:prstGeom>
          <a:noFill/>
        </p:spPr>
        <p:txBody>
          <a:bodyPr wrap="none" lIns="91440" tIns="45720" rIns="91440" bIns="45720">
            <a:spAutoFit/>
          </a:bodyPr>
          <a:lstStyle/>
          <a:p>
            <a:pPr algn="ctr"/>
            <a:r>
              <a:rPr lang="fa-IR"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موفق باشید</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4167493674"/>
      </p:ext>
    </p:extLst>
  </p:cSld>
  <p:clrMapOvr>
    <a:masterClrMapping/>
  </p:clrMapOvr>
  <mc:AlternateContent xmlns:mc="http://schemas.openxmlformats.org/markup-compatibility/2006" xmlns:p14="http://schemas.microsoft.com/office/powerpoint/2010/main">
    <mc:Choice Requires="p14">
      <p:transition spd="slow" p14:dur="1600" advTm="4541">
        <p14:prism isInverted="1"/>
      </p:transition>
    </mc:Choice>
    <mc:Fallback xmlns="">
      <p:transition spd="slow" advTm="45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184" y="2119624"/>
            <a:ext cx="8911687" cy="1280890"/>
          </a:xfrm>
        </p:spPr>
        <p:txBody>
          <a:bodyPr>
            <a:normAutofit fontScale="90000"/>
          </a:bodyPr>
          <a:lstStyle/>
          <a:p>
            <a:pPr algn="ctr"/>
            <a:r>
              <a:rPr lang="fa-IR" sz="7200" dirty="0">
                <a:solidFill>
                  <a:prstClr val="black">
                    <a:lumMod val="85000"/>
                    <a:lumOff val="15000"/>
                  </a:prstClr>
                </a:solidFill>
                <a:latin typeface="Arial" panose="020B0604020202020204" pitchFamily="34" charset="0"/>
                <a:cs typeface="Arial" panose="020B0604020202020204" pitchFamily="34" charset="0"/>
              </a:rPr>
              <a:t>جلسه اول </a:t>
            </a:r>
            <a:r>
              <a:rPr lang="fa-IR" sz="7200" dirty="0" smtClean="0">
                <a:solidFill>
                  <a:prstClr val="black">
                    <a:lumMod val="85000"/>
                    <a:lumOff val="15000"/>
                  </a:prstClr>
                </a:solidFill>
                <a:latin typeface="Arial" panose="020B0604020202020204" pitchFamily="34" charset="0"/>
                <a:cs typeface="Arial" panose="020B0604020202020204" pitchFamily="34" charset="0"/>
              </a:rPr>
              <a:t>بهایابی1</a:t>
            </a:r>
            <a:br>
              <a:rPr lang="fa-IR" sz="7200" dirty="0" smtClean="0">
                <a:solidFill>
                  <a:prstClr val="black">
                    <a:lumMod val="85000"/>
                    <a:lumOff val="15000"/>
                  </a:prstClr>
                </a:solidFill>
                <a:latin typeface="Arial" panose="020B0604020202020204" pitchFamily="34" charset="0"/>
                <a:cs typeface="Arial" panose="020B0604020202020204" pitchFamily="34" charset="0"/>
              </a:rPr>
            </a:br>
            <a:r>
              <a:rPr lang="fa-IR" sz="4000" dirty="0" smtClean="0">
                <a:solidFill>
                  <a:prstClr val="black">
                    <a:lumMod val="85000"/>
                    <a:lumOff val="15000"/>
                  </a:prstClr>
                </a:solidFill>
                <a:latin typeface="Arial" panose="020B0604020202020204" pitchFamily="34" charset="0"/>
                <a:cs typeface="Arial" panose="020B0604020202020204" pitchFamily="34" charset="0"/>
              </a:rPr>
              <a:t>(کلیات و مفاهیم عمومی حسابداری صنعتی)</a:t>
            </a:r>
            <a:r>
              <a:rPr lang="fa-IR" sz="7200" dirty="0">
                <a:solidFill>
                  <a:prstClr val="black">
                    <a:lumMod val="85000"/>
                    <a:lumOff val="15000"/>
                  </a:prstClr>
                </a:solidFill>
                <a:latin typeface="Arial" panose="020B0604020202020204" pitchFamily="34" charset="0"/>
                <a:cs typeface="Arial" panose="020B0604020202020204" pitchFamily="34" charset="0"/>
              </a:rPr>
              <a:t/>
            </a:r>
            <a:br>
              <a:rPr lang="fa-IR" sz="7200" dirty="0">
                <a:solidFill>
                  <a:prstClr val="black">
                    <a:lumMod val="85000"/>
                    <a:lumOff val="15000"/>
                  </a:prstClr>
                </a:solidFill>
                <a:latin typeface="Arial" panose="020B0604020202020204" pitchFamily="34" charset="0"/>
                <a:cs typeface="Arial" panose="020B0604020202020204" pitchFamily="34" charset="0"/>
              </a:rPr>
            </a:br>
            <a:r>
              <a:rPr lang="fa-IR" sz="7200" dirty="0">
                <a:solidFill>
                  <a:prstClr val="black">
                    <a:lumMod val="85000"/>
                    <a:lumOff val="15000"/>
                  </a:prstClr>
                </a:solidFill>
                <a:latin typeface="Arial" panose="020B0604020202020204" pitchFamily="34" charset="0"/>
                <a:cs typeface="Arial" panose="020B0604020202020204" pitchFamily="34" charset="0"/>
              </a:rPr>
              <a:t>مدرس:فاطمه پوراسماعیل</a:t>
            </a:r>
            <a:endParaRPr lang="en-US" dirty="0"/>
          </a:p>
        </p:txBody>
      </p:sp>
      <p:sp>
        <p:nvSpPr>
          <p:cNvPr id="4" name="Rectangle 3"/>
          <p:cNvSpPr/>
          <p:nvPr/>
        </p:nvSpPr>
        <p:spPr>
          <a:xfrm>
            <a:off x="5073723" y="711246"/>
            <a:ext cx="3018776" cy="923330"/>
          </a:xfrm>
          <a:prstGeom prst="rect">
            <a:avLst/>
          </a:prstGeom>
          <a:noFill/>
        </p:spPr>
        <p:txBody>
          <a:bodyPr wrap="none" lIns="91440" tIns="45720" rIns="91440" bIns="45720">
            <a:spAutoFit/>
          </a:bodyPr>
          <a:lstStyle/>
          <a:p>
            <a:pPr algn="ctr"/>
            <a:r>
              <a:rPr lang="fa-IR" sz="5400" dirty="0" smtClean="0">
                <a:ln w="0"/>
                <a:solidFill>
                  <a:schemeClr val="tx1">
                    <a:lumMod val="95000"/>
                    <a:lumOff val="5000"/>
                  </a:schemeClr>
                </a:solidFill>
                <a:effectLst>
                  <a:reflection blurRad="6350" stA="53000" endA="300" endPos="35500" dir="5400000" sy="-90000" algn="bl" rotWithShape="0"/>
                </a:effectLst>
              </a:rPr>
              <a:t>به نام خدا</a:t>
            </a:r>
            <a:endParaRPr lang="en-US" sz="5400" dirty="0">
              <a:ln w="0"/>
              <a:solidFill>
                <a:schemeClr val="tx1">
                  <a:lumMod val="95000"/>
                  <a:lumOff val="5000"/>
                </a:schemeClr>
              </a:solidFill>
              <a:effectLst>
                <a:reflection blurRad="6350" stA="53000" endA="300" endPos="35500" dir="5400000" sy="-90000" algn="bl" rotWithShape="0"/>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1002244"/>
      </p:ext>
    </p:extLst>
  </p:cSld>
  <p:clrMapOvr>
    <a:masterClrMapping/>
  </p:clrMapOvr>
  <mc:AlternateContent xmlns:mc="http://schemas.openxmlformats.org/markup-compatibility/2006" xmlns:p14="http://schemas.microsoft.com/office/powerpoint/2010/main">
    <mc:Choice Requires="p14">
      <p:transition spd="slow" p14:dur="2000" advTm="19358"/>
    </mc:Choice>
    <mc:Fallback xmlns="">
      <p:transition spd="slow" advTm="19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latin typeface="Arial" panose="020B0604020202020204" pitchFamily="34" charset="0"/>
                <a:cs typeface="Arial" panose="020B0604020202020204" pitchFamily="34" charset="0"/>
              </a:rPr>
              <a:t>                           </a:t>
            </a:r>
            <a:r>
              <a:rPr lang="fa-IR" dirty="0" smtClean="0"/>
              <a:t/>
            </a:r>
            <a:br>
              <a:rPr lang="fa-IR" dirty="0" smtClean="0"/>
            </a:br>
            <a:r>
              <a:rPr lang="fa-IR" dirty="0" smtClean="0"/>
              <a:t/>
            </a:r>
            <a:br>
              <a:rPr lang="fa-IR" dirty="0" smtClean="0"/>
            </a:br>
            <a:r>
              <a:rPr lang="fa-IR" dirty="0" smtClean="0">
                <a:latin typeface="Arial" panose="020B0604020202020204" pitchFamily="34" charset="0"/>
                <a:cs typeface="Arial" panose="020B0604020202020204" pitchFamily="34" charset="0"/>
              </a:rPr>
              <a:t>یک سیستم حسابداری است که بخشی از آن حسابداری مدیریت می باشد که در تصمیم گیری مدیران واحدهای اقتصادی از جهت برنامه ریزی و کنترل موثر می باشد.بخش دیگر آن در ارتباط با حسابداری مالی می باشد که نهایتا به ارزیابی موجودی ها و تعیین بهای تمام شده کالای فروش رفته منجر میشود</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4583378" y="452098"/>
            <a:ext cx="4443845" cy="923330"/>
          </a:xfrm>
          <a:prstGeom prst="rect">
            <a:avLst/>
          </a:prstGeom>
          <a:noFill/>
        </p:spPr>
        <p:txBody>
          <a:bodyPr wrap="none" lIns="91440" tIns="45720" rIns="91440" bIns="45720">
            <a:spAutoFit/>
          </a:bodyPr>
          <a:lstStyle/>
          <a:p>
            <a:pPr algn="ctr"/>
            <a:r>
              <a:rPr lang="fa-IR"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حسابداری صنعتی</a:t>
            </a:r>
            <a:r>
              <a:rPr lang="fa-IR"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2761031"/>
      </p:ext>
    </p:extLst>
  </p:cSld>
  <p:clrMapOvr>
    <a:masterClrMapping/>
  </p:clrMapOvr>
  <p:transition spd="slow" advTm="2026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sz="2700" dirty="0" smtClean="0"/>
              <a:t/>
            </a:r>
            <a:br>
              <a:rPr lang="fa-IR" sz="2700" dirty="0" smtClean="0"/>
            </a:br>
            <a:r>
              <a:rPr lang="fa-IR" sz="2700" dirty="0" smtClean="0">
                <a:latin typeface="Arial" panose="020B0604020202020204" pitchFamily="34" charset="0"/>
                <a:cs typeface="Arial" panose="020B0604020202020204" pitchFamily="34" charset="0"/>
              </a:rPr>
              <a:t>1)حسابداری صنعتی: میتواند بر تصمیم گیری مدیران درون سازمانی و برون سازمانی بسیار موثر باشد</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2)حسابداری مدیریت : با برنامه ریزی و کنترل سروکار دارد یعنی با آینده ارتباط دارد و گزارش خود را برای مدیران داخلی تهیه می کند .یعنی با استفاده کنندگان  درون سازمانی جهت تصمیم گیری ارتباط دارد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3)حسابداری مالی:گزارشات خود را برای استفاده کنندگان برون سازمانی ارایه می دهد. در واقع با گذشته سروکار دارد و گزارش این بخش از حسابداری بر تصمیم گیری سرمایه گذاران</a:t>
            </a: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و دولت و سازمان بورس اوراق بهادار و مووسات اعتباری بسیار موثر می باشد</a:t>
            </a:r>
            <a:endParaRPr lang="en-US" sz="2700" dirty="0">
              <a:latin typeface="Arial" panose="020B0604020202020204" pitchFamily="34" charset="0"/>
              <a:cs typeface="Arial" panose="020B0604020202020204" pitchFamily="34" charset="0"/>
            </a:endParaRPr>
          </a:p>
        </p:txBody>
      </p:sp>
      <p:sp>
        <p:nvSpPr>
          <p:cNvPr id="5" name="Rectangle 4"/>
          <p:cNvSpPr/>
          <p:nvPr/>
        </p:nvSpPr>
        <p:spPr>
          <a:xfrm>
            <a:off x="3811901" y="341225"/>
            <a:ext cx="5508239" cy="923330"/>
          </a:xfrm>
          <a:prstGeom prst="rect">
            <a:avLst/>
          </a:prstGeom>
          <a:noFill/>
        </p:spPr>
        <p:txBody>
          <a:bodyPr wrap="non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rPr>
              <a:t>انواع حسابداری </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11954681"/>
      </p:ext>
    </p:extLst>
  </p:cSld>
  <p:clrMapOvr>
    <a:masterClrMapping/>
  </p:clrMapOvr>
  <mc:AlternateContent xmlns:mc="http://schemas.openxmlformats.org/markup-compatibility/2006" xmlns:p14="http://schemas.microsoft.com/office/powerpoint/2010/main">
    <mc:Choice Requires="p14">
      <p:transition spd="slow" p14:dur="3400" advTm="58017">
        <p14:reveal/>
      </p:transition>
    </mc:Choice>
    <mc:Fallback xmlns="">
      <p:transition spd="slow" advTm="580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latin typeface="Arial" panose="020B0604020202020204" pitchFamily="34" charset="0"/>
                <a:cs typeface="Arial" panose="020B0604020202020204" pitchFamily="34" charset="0"/>
              </a:rPr>
              <a:t>تفاوت حسابداری صنعتی با حسابداری مدیریت و مالی:</a:t>
            </a:r>
            <a:r>
              <a:rPr lang="fa-IR" dirty="0" smtClean="0">
                <a:latin typeface="Arial" panose="020B0604020202020204" pitchFamily="34" charset="0"/>
                <a:cs typeface="Arial" panose="020B0604020202020204" pitchFamily="34" charset="0"/>
              </a:rPr>
              <a:t/>
            </a:r>
            <a:br>
              <a:rPr lang="fa-IR"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تفاوت آنها در این است که محاسبه هزینه ساخت محصولات مدنظر حسابداری صنعتی است که در واقع به آن حسابداری هزینه یابی نیز گفته میشود</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
            </a:r>
            <a:br>
              <a:rPr lang="fa-IR" sz="2700" dirty="0" smtClean="0">
                <a:latin typeface="Arial" panose="020B0604020202020204" pitchFamily="34" charset="0"/>
                <a:cs typeface="Arial" panose="020B0604020202020204" pitchFamily="34" charset="0"/>
              </a:rPr>
            </a:br>
            <a:r>
              <a:rPr lang="fa-IR" sz="3100" b="1" dirty="0" smtClean="0">
                <a:latin typeface="Arial" panose="020B0604020202020204" pitchFamily="34" charset="0"/>
                <a:cs typeface="Arial" panose="020B0604020202020204" pitchFamily="34" charset="0"/>
              </a:rPr>
              <a:t>سه وظیفه و کارکرد مهم حسابداری صنعتی به شرح زیر می باشد:</a:t>
            </a:r>
            <a:r>
              <a:rPr lang="fa-IR" sz="2700" dirty="0" smtClean="0">
                <a:latin typeface="Arial" panose="020B0604020202020204" pitchFamily="34" charset="0"/>
                <a:cs typeface="Arial" panose="020B0604020202020204" pitchFamily="34" charset="0"/>
              </a:rPr>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1) اندازه گیری و محسابه بهای تمام شده تولیدات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2)فراهم نمودن اطلاعات لازم جهت ارزیابی عملکرد</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3)فراهم نمودن اطلاعات لازم جهت تصمیم گیری</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r>
            <a:br>
              <a:rPr lang="fa-IR" sz="2700" dirty="0">
                <a:latin typeface="Arial" panose="020B0604020202020204" pitchFamily="34" charset="0"/>
                <a:cs typeface="Arial" panose="020B0604020202020204" pitchFamily="34" charset="0"/>
              </a:rPr>
            </a:br>
            <a:r>
              <a:rPr lang="fa-IR" sz="2700" b="1" dirty="0" smtClean="0">
                <a:latin typeface="Arial" panose="020B0604020202020204" pitchFamily="34" charset="0"/>
                <a:cs typeface="Arial" panose="020B0604020202020204" pitchFamily="34" charset="0"/>
              </a:rPr>
              <a:t>هدف حسابداری صنعتی:</a:t>
            </a:r>
            <a:r>
              <a:rPr lang="fa-IR" sz="2700" dirty="0" smtClean="0">
                <a:latin typeface="Arial" panose="020B0604020202020204" pitchFamily="34" charset="0"/>
                <a:cs typeface="Arial" panose="020B0604020202020204" pitchFamily="34" charset="0"/>
              </a:rPr>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عبارت است از تدارک اطلاعات به منظور تسهیل در برنامه ریزی و کنترل و ارزیابی و تصمیم گیری در </a:t>
            </a:r>
            <a:r>
              <a:rPr lang="fa-IR" sz="2700" smtClean="0">
                <a:latin typeface="Arial" panose="020B0604020202020204" pitchFamily="34" charset="0"/>
                <a:cs typeface="Arial" panose="020B0604020202020204" pitchFamily="34" charset="0"/>
              </a:rPr>
              <a:t>فرایند مدیریت ارایه می دهد</a:t>
            </a:r>
            <a:r>
              <a:rPr lang="fa-IR" sz="2700" dirty="0" smtClean="0">
                <a:latin typeface="Arial" panose="020B0604020202020204" pitchFamily="34" charset="0"/>
                <a:cs typeface="Arial" panose="020B0604020202020204" pitchFamily="34" charset="0"/>
              </a:rPr>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 </a:t>
            </a:r>
            <a:endParaRPr lang="en-US" sz="27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12148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2459">
        <p15:prstTrans prst="fallOver"/>
      </p:transition>
    </mc:Choice>
    <mc:Fallback xmlns="">
      <p:transition spd="slow" advTm="524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latin typeface="Arial" panose="020B0604020202020204" pitchFamily="34" charset="0"/>
                <a:cs typeface="Arial" panose="020B0604020202020204" pitchFamily="34" charset="0"/>
              </a:rPr>
              <a:t>هزینه در حسابداری : </a:t>
            </a:r>
            <a:r>
              <a:rPr lang="fa-IR" dirty="0" smtClean="0">
                <a:latin typeface="Arial" panose="020B0604020202020204" pitchFamily="34" charset="0"/>
                <a:cs typeface="Arial" panose="020B0604020202020204" pitchFamily="34" charset="0"/>
              </a:rPr>
              <a:t/>
            </a:r>
            <a:br>
              <a:rPr lang="fa-IR"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عبارت است از منابع مصرف شده برای تولیدات اعم از کالا و خدمات. این هزینه در واقع تغییر و تبدیل دارایی به نوع دیگر از دارایی است.</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مانند: مصرف مواد در کارخانه و تبدیل آن به کالای در جریان ساخت و کالای ساخته شده که در ترازنامه به عنوان موجودی های جنسی نشان داده می شوند.</a:t>
            </a:r>
            <a:r>
              <a:rPr lang="fa-IR" sz="2700" dirty="0">
                <a:latin typeface="Arial" panose="020B0604020202020204" pitchFamily="34" charset="0"/>
                <a:cs typeface="Arial" panose="020B0604020202020204" pitchFamily="34" charset="0"/>
              </a:rPr>
              <a:t/>
            </a:r>
            <a:br>
              <a:rPr lang="fa-IR" sz="2700" dirty="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
            </a:r>
            <a:br>
              <a:rPr lang="fa-IR" sz="2700" dirty="0" smtClean="0">
                <a:latin typeface="Arial" panose="020B0604020202020204" pitchFamily="34" charset="0"/>
                <a:cs typeface="Arial" panose="020B0604020202020204" pitchFamily="34" charset="0"/>
              </a:rPr>
            </a:br>
            <a:r>
              <a:rPr lang="fa-IR" sz="2700" b="1" dirty="0" smtClean="0">
                <a:latin typeface="Arial" panose="020B0604020202020204" pitchFamily="34" charset="0"/>
                <a:cs typeface="Arial" panose="020B0604020202020204" pitchFamily="34" charset="0"/>
              </a:rPr>
              <a:t>در زمان خرید مواد</a:t>
            </a:r>
            <a:r>
              <a:rPr lang="fa-IR" sz="2700" dirty="0" smtClean="0">
                <a:latin typeface="Arial" panose="020B0604020202020204" pitchFamily="34" charset="0"/>
                <a:cs typeface="Arial" panose="020B0604020202020204" pitchFamily="34" charset="0"/>
              </a:rPr>
              <a:t>:                            خرید مواد       ***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                                                         موجودی نقد(حساب پرداختنی)     ***</a:t>
            </a:r>
            <a:br>
              <a:rPr lang="fa-IR" sz="2700" dirty="0" smtClean="0">
                <a:latin typeface="Arial" panose="020B0604020202020204" pitchFamily="34" charset="0"/>
                <a:cs typeface="Arial" panose="020B0604020202020204" pitchFamily="34" charset="0"/>
              </a:rPr>
            </a:br>
            <a:r>
              <a:rPr lang="fa-IR" sz="2700" b="1" dirty="0" smtClean="0">
                <a:latin typeface="Arial" panose="020B0604020202020204" pitchFamily="34" charset="0"/>
                <a:cs typeface="Arial" panose="020B0604020202020204" pitchFamily="34" charset="0"/>
              </a:rPr>
              <a:t>در جریان ساخت قرار گرفتن مواد</a:t>
            </a:r>
            <a:r>
              <a:rPr lang="fa-IR" sz="2700" dirty="0" smtClean="0">
                <a:latin typeface="Arial" panose="020B0604020202020204" pitchFamily="34" charset="0"/>
                <a:cs typeface="Arial" panose="020B0604020202020204" pitchFamily="34" charset="0"/>
              </a:rPr>
              <a:t>:           کالای در جریان ساخت   ***</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کنترل مواد                   ***</a:t>
            </a:r>
            <a:br>
              <a:rPr lang="fa-IR" sz="2700" dirty="0" smtClean="0">
                <a:latin typeface="Arial" panose="020B0604020202020204" pitchFamily="34" charset="0"/>
                <a:cs typeface="Arial" panose="020B0604020202020204" pitchFamily="34" charset="0"/>
              </a:rPr>
            </a:br>
            <a:r>
              <a:rPr lang="fa-IR" sz="2700" b="1" dirty="0" smtClean="0">
                <a:latin typeface="Arial" panose="020B0604020202020204" pitchFamily="34" charset="0"/>
                <a:cs typeface="Arial" panose="020B0604020202020204" pitchFamily="34" charset="0"/>
              </a:rPr>
              <a:t>در زمان ساخت محصول</a:t>
            </a:r>
            <a:r>
              <a:rPr lang="fa-IR" sz="2700" dirty="0" smtClean="0">
                <a:latin typeface="Arial" panose="020B0604020202020204" pitchFamily="34" charset="0"/>
                <a:cs typeface="Arial" panose="020B0604020202020204" pitchFamily="34" charset="0"/>
              </a:rPr>
              <a:t>:                      بهای تمام شده کالای ساخته شده  ***</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کالای در جریان ساخت        ***</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در زمان فروش محصول:                     بهای تمام شده کالای فروش رفته   ***</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بهای تمام شده کالای ساخته شده      *** </a:t>
            </a:r>
            <a:endParaRPr lang="en-US" sz="2700" dirty="0">
              <a:latin typeface="Arial" panose="020B0604020202020204" pitchFamily="34" charset="0"/>
              <a:cs typeface="Arial" panose="020B0604020202020204" pitchFamily="34" charset="0"/>
            </a:endParaRPr>
          </a:p>
        </p:txBody>
      </p:sp>
      <p:sp>
        <p:nvSpPr>
          <p:cNvPr id="5" name="Left Arrow 4"/>
          <p:cNvSpPr/>
          <p:nvPr/>
        </p:nvSpPr>
        <p:spPr>
          <a:xfrm>
            <a:off x="7793764" y="3119216"/>
            <a:ext cx="1196412" cy="1880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195559" y="3828516"/>
            <a:ext cx="598205" cy="188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375021" y="4606895"/>
            <a:ext cx="1076770" cy="1709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375021" y="5299105"/>
            <a:ext cx="1222048" cy="153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0952555"/>
      </p:ext>
    </p:extLst>
  </p:cSld>
  <p:clrMapOvr>
    <a:masterClrMapping/>
  </p:clrMapOvr>
  <mc:AlternateContent xmlns:mc="http://schemas.openxmlformats.org/markup-compatibility/2006" xmlns:p14="http://schemas.microsoft.com/office/powerpoint/2010/main">
    <mc:Choice Requires="p14">
      <p:transition spd="slow" p14:dur="3900" advTm="71536">
        <p14:glitter pattern="hexagon"/>
      </p:transition>
    </mc:Choice>
    <mc:Fallback xmlns="">
      <p:transition spd="slow" advTm="715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dirty="0" smtClean="0"/>
              <a:t/>
            </a:r>
            <a:br>
              <a:rPr lang="fa-IR" dirty="0" smtClean="0"/>
            </a:br>
            <a:r>
              <a:rPr lang="fa-IR" sz="2700" b="1" dirty="0" smtClean="0">
                <a:solidFill>
                  <a:schemeClr val="accent1">
                    <a:lumMod val="75000"/>
                  </a:schemeClr>
                </a:solidFill>
                <a:latin typeface="Arial" panose="020B0604020202020204" pitchFamily="34" charset="0"/>
                <a:cs typeface="Arial" panose="020B0604020202020204" pitchFamily="34" charset="0"/>
              </a:rPr>
              <a:t>هزینه یابی</a:t>
            </a:r>
            <a:r>
              <a:rPr lang="fa-IR" sz="2700" dirty="0" smtClean="0">
                <a:latin typeface="Arial" panose="020B0604020202020204" pitchFamily="34" charset="0"/>
                <a:cs typeface="Arial" panose="020B0604020202020204" pitchFamily="34" charset="0"/>
              </a:rPr>
              <a:t>: عبارت است از محاسبه بهای تمام شده کالای در جریان ساخت و کالای ساخته شده</a:t>
            </a:r>
            <a:br>
              <a:rPr lang="fa-IR" sz="2700" dirty="0" smtClean="0">
                <a:latin typeface="Arial" panose="020B0604020202020204" pitchFamily="34" charset="0"/>
                <a:cs typeface="Arial" panose="020B0604020202020204" pitchFamily="34" charset="0"/>
              </a:rPr>
            </a:br>
            <a:r>
              <a:rPr lang="fa-IR" sz="2700" b="1" dirty="0" smtClean="0">
                <a:solidFill>
                  <a:schemeClr val="accent1">
                    <a:lumMod val="75000"/>
                  </a:schemeClr>
                </a:solidFill>
                <a:latin typeface="Arial" panose="020B0604020202020204" pitchFamily="34" charset="0"/>
                <a:cs typeface="Arial" panose="020B0604020202020204" pitchFamily="34" charset="0"/>
              </a:rPr>
              <a:t>تولید</a:t>
            </a:r>
            <a:r>
              <a:rPr lang="fa-IR" sz="2700" dirty="0" smtClean="0">
                <a:latin typeface="Arial" panose="020B0604020202020204" pitchFamily="34" charset="0"/>
                <a:cs typeface="Arial" panose="020B0604020202020204" pitchFamily="34" charset="0"/>
              </a:rPr>
              <a:t>:تغییر شکل و ماهیت مواد طی مراحل مختلف به کالا است به طوری که از تغییر شکل مواد خام به کالای ساخته شده </a:t>
            </a:r>
            <a:r>
              <a:rPr lang="fa-IR" sz="2700" dirty="0" smtClean="0">
                <a:latin typeface="Arial" panose="020B0604020202020204" pitchFamily="34" charset="0"/>
                <a:cs typeface="Arial" panose="020B0604020202020204" pitchFamily="34" charset="0"/>
              </a:rPr>
              <a:t>تبدیل </a:t>
            </a:r>
            <a:r>
              <a:rPr lang="fa-IR" sz="2700" dirty="0" smtClean="0">
                <a:latin typeface="Arial" panose="020B0604020202020204" pitchFamily="34" charset="0"/>
                <a:cs typeface="Arial" panose="020B0604020202020204" pitchFamily="34" charset="0"/>
              </a:rPr>
              <a:t>شود. مثل آهن</a:t>
            </a:r>
            <a:br>
              <a:rPr lang="fa-IR" sz="2700" dirty="0" smtClean="0">
                <a:latin typeface="Arial" panose="020B0604020202020204" pitchFamily="34" charset="0"/>
                <a:cs typeface="Arial" panose="020B0604020202020204" pitchFamily="34" charset="0"/>
              </a:rPr>
            </a:br>
            <a:r>
              <a:rPr lang="fa-IR" sz="2700" b="1" dirty="0" smtClean="0">
                <a:solidFill>
                  <a:schemeClr val="accent1">
                    <a:lumMod val="75000"/>
                  </a:schemeClr>
                </a:solidFill>
                <a:latin typeface="Arial" panose="020B0604020202020204" pitchFamily="34" charset="0"/>
                <a:cs typeface="Arial" panose="020B0604020202020204" pitchFamily="34" charset="0"/>
              </a:rPr>
              <a:t>کالای در جریان ساخت</a:t>
            </a:r>
            <a:r>
              <a:rPr lang="fa-IR" sz="2700" dirty="0" smtClean="0">
                <a:latin typeface="Arial" panose="020B0604020202020204" pitchFamily="34" charset="0"/>
                <a:cs typeface="Arial" panose="020B0604020202020204" pitchFamily="34" charset="0"/>
              </a:rPr>
              <a:t>:به محصولاتی گفته می شود که ساخت آنها به پایان نرسیده است</a:t>
            </a:r>
            <a:br>
              <a:rPr lang="fa-IR" sz="2700" dirty="0" smtClean="0">
                <a:latin typeface="Arial" panose="020B0604020202020204" pitchFamily="34" charset="0"/>
                <a:cs typeface="Arial" panose="020B0604020202020204" pitchFamily="34" charset="0"/>
              </a:rPr>
            </a:br>
            <a:r>
              <a:rPr lang="fa-IR" sz="2700" b="1" dirty="0" smtClean="0">
                <a:solidFill>
                  <a:schemeClr val="accent1">
                    <a:lumMod val="75000"/>
                  </a:schemeClr>
                </a:solidFill>
                <a:latin typeface="Arial" panose="020B0604020202020204" pitchFamily="34" charset="0"/>
                <a:cs typeface="Arial" panose="020B0604020202020204" pitchFamily="34" charset="0"/>
              </a:rPr>
              <a:t>کالای ساخته شده</a:t>
            </a:r>
            <a:r>
              <a:rPr lang="fa-IR" sz="2700" dirty="0" smtClean="0">
                <a:latin typeface="Arial" panose="020B0604020202020204" pitchFamily="34" charset="0"/>
                <a:cs typeface="Arial" panose="020B0604020202020204" pitchFamily="34" charset="0"/>
              </a:rPr>
              <a:t>:به محصولاتی گفته میشود که جریان تولید را کاملا طی کرده و برای فروش آماده می باشد</a:t>
            </a:r>
            <a:br>
              <a:rPr lang="fa-IR" sz="2700" dirty="0" smtClean="0">
                <a:latin typeface="Arial" panose="020B0604020202020204" pitchFamily="34" charset="0"/>
                <a:cs typeface="Arial" panose="020B0604020202020204" pitchFamily="34" charset="0"/>
              </a:rPr>
            </a:br>
            <a:r>
              <a:rPr lang="fa-IR" sz="2700" b="1" dirty="0" smtClean="0">
                <a:solidFill>
                  <a:schemeClr val="accent1">
                    <a:lumMod val="75000"/>
                  </a:schemeClr>
                </a:solidFill>
                <a:latin typeface="Arial" panose="020B0604020202020204" pitchFamily="34" charset="0"/>
                <a:cs typeface="Arial" panose="020B0604020202020204" pitchFamily="34" charset="0"/>
              </a:rPr>
              <a:t>عوامل بهای تمام شده</a:t>
            </a:r>
            <a:r>
              <a:rPr lang="fa-IR" sz="2700" dirty="0" smtClean="0">
                <a:latin typeface="Arial" panose="020B0604020202020204" pitchFamily="34" charset="0"/>
                <a:cs typeface="Arial" panose="020B0604020202020204" pitchFamily="34" charset="0"/>
              </a:rPr>
              <a:t>: عبارت است از هزینه هایی که به صورت مستقیم و غیر مستقیم در ساخت محصول به مصرف می رسند و شامل سه جزء اصلی می باشند:1)مواد 2)دستمزد 3)سربارساخت</a:t>
            </a:r>
            <a:endParaRPr lang="en-US" sz="2700" dirty="0">
              <a:latin typeface="Arial" panose="020B0604020202020204" pitchFamily="34" charset="0"/>
              <a:cs typeface="Arial" panose="020B0604020202020204" pitchFamily="34" charset="0"/>
            </a:endParaRPr>
          </a:p>
        </p:txBody>
      </p:sp>
      <p:sp>
        <p:nvSpPr>
          <p:cNvPr id="4" name="Rectangle 3"/>
          <p:cNvSpPr/>
          <p:nvPr/>
        </p:nvSpPr>
        <p:spPr>
          <a:xfrm>
            <a:off x="3506735" y="479113"/>
            <a:ext cx="6349442" cy="584775"/>
          </a:xfrm>
          <a:prstGeom prst="rect">
            <a:avLst/>
          </a:prstGeom>
          <a:noFill/>
        </p:spPr>
        <p:txBody>
          <a:bodyPr wrap="square" lIns="91440" tIns="45720" rIns="91440" bIns="45720">
            <a:spAutoFit/>
          </a:bodyPr>
          <a:lstStyle/>
          <a:p>
            <a:pPr algn="ctr"/>
            <a:r>
              <a:rPr lang="fa-IR" sz="32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اصطلاحات بکار رفته در حسابداری صنعتی</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32543615"/>
      </p:ext>
    </p:extLst>
  </p:cSld>
  <p:clrMapOvr>
    <a:masterClrMapping/>
  </p:clrMapOvr>
  <mc:AlternateContent xmlns:mc="http://schemas.openxmlformats.org/markup-compatibility/2006" xmlns:p14="http://schemas.microsoft.com/office/powerpoint/2010/main">
    <mc:Choice Requires="p14">
      <p:transition spd="slow" p14:dur="900" advTm="68542">
        <p14:warp dir="in"/>
      </p:transition>
    </mc:Choice>
    <mc:Fallback xmlns="">
      <p:transition spd="slow" advTm="685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700" dirty="0" smtClean="0"/>
              <a:t/>
            </a:r>
            <a:br>
              <a:rPr lang="fa-IR" sz="2700" dirty="0" smtClean="0"/>
            </a:br>
            <a:r>
              <a:rPr lang="fa-IR" sz="2700" dirty="0" smtClean="0"/>
              <a:t/>
            </a:r>
            <a:br>
              <a:rPr lang="fa-IR" sz="2700" dirty="0" smtClean="0"/>
            </a:br>
            <a:r>
              <a:rPr lang="fa-IR" sz="2700" dirty="0" smtClean="0">
                <a:latin typeface="Arial" panose="020B0604020202020204" pitchFamily="34" charset="0"/>
                <a:cs typeface="Arial" panose="020B0604020202020204" pitchFamily="34" charset="0"/>
              </a:rPr>
              <a:t>2)هزینه مواد: الف.هزینه مواد مستقیم: هزینه هایی هستند که قسمت اعظم ساخت کالا را</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تشکیل می دهند. مانند </a:t>
            </a:r>
            <a:r>
              <a:rPr lang="fa-IR" sz="2700" dirty="0" smtClean="0">
                <a:latin typeface="Arial" panose="020B0604020202020204" pitchFamily="34" charset="0"/>
                <a:cs typeface="Arial" panose="020B0604020202020204" pitchFamily="34" charset="0"/>
              </a:rPr>
              <a:t>پارچه </a:t>
            </a:r>
            <a:r>
              <a:rPr lang="fa-IR" sz="2700" dirty="0" smtClean="0">
                <a:latin typeface="Arial" panose="020B0604020202020204" pitchFamily="34" charset="0"/>
                <a:cs typeface="Arial" panose="020B0604020202020204" pitchFamily="34" charset="0"/>
              </a:rPr>
              <a:t>در لباس</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ب. هزینه مواد غیر مستقیم: هزینه هایی که در ساخت کالا مستقیمآ دخالت</a:t>
            </a:r>
            <a:br>
              <a:rPr lang="fa-IR" sz="2700"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                 ندارند ولی جزیی از مواد در سخات کالا بکار گرفته می شوند. مانند نخ</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درلباس</a:t>
            </a:r>
            <a:r>
              <a:rPr lang="fa-IR" sz="2700" dirty="0">
                <a:latin typeface="Arial" panose="020B0604020202020204" pitchFamily="34" charset="0"/>
                <a:cs typeface="Arial" panose="020B0604020202020204" pitchFamily="34" charset="0"/>
              </a:rPr>
              <a:t/>
            </a:r>
            <a:br>
              <a:rPr lang="fa-IR" sz="2700" dirty="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2)دستمزد:الف.دستمزد مستقیم:هزینه هایی که مستقیما به کارگران تولیدی که در خط </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تولید هستند برای ساخت کالا پرداخت میشود. مانند خیاط و نجار</a:t>
            </a: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ب.دستمزد غیر مستقیم :پرداخت دستمزد به کارگرانی که مستقیما با ساخت کالا سرو</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                کار نداشته باشند اما در محل تولیدی یا در کارخانه هستند. مانند مدیر کارخانه</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3)هزینه های غیر مستقیم سربار ساخت(هزینه های عمومی کارخانه):هزینه هایی هستند که در واحد تولید یا کارخانه به مصرف می رسند به استثناء مواد مستقیم و دستمزد مستقیم بقیه هزینه ها در واحد تولیدی یا کارخانه غیر مستقیم هستند</a:t>
            </a:r>
            <a:endParaRPr lang="en-US" dirty="0"/>
          </a:p>
        </p:txBody>
      </p:sp>
      <p:sp>
        <p:nvSpPr>
          <p:cNvPr id="4" name="Rectangle 3"/>
          <p:cNvSpPr/>
          <p:nvPr/>
        </p:nvSpPr>
        <p:spPr>
          <a:xfrm>
            <a:off x="3403061" y="101943"/>
            <a:ext cx="6684843" cy="923330"/>
          </a:xfrm>
          <a:prstGeom prst="rect">
            <a:avLst/>
          </a:prstGeom>
          <a:noFill/>
        </p:spPr>
        <p:txBody>
          <a:bodyPr wrap="none" lIns="91440" tIns="45720" rIns="91440" bIns="45720">
            <a:spAutoFit/>
          </a:bodyPr>
          <a:lstStyle/>
          <a:p>
            <a:pPr algn="ctr"/>
            <a:r>
              <a:rPr lang="fa-I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طبقه بندی هزینه ها</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271266984"/>
      </p:ext>
    </p:extLst>
  </p:cSld>
  <p:clrMapOvr>
    <a:masterClrMapping/>
  </p:clrMapOvr>
  <mc:AlternateContent xmlns:mc="http://schemas.openxmlformats.org/markup-compatibility/2006" xmlns:p14="http://schemas.microsoft.com/office/powerpoint/2010/main">
    <mc:Choice Requires="p14">
      <p:transition spd="slow" p14:dur="1600" advTm="106529">
        <p:blinds dir="vert"/>
      </p:transition>
    </mc:Choice>
    <mc:Fallback xmlns="">
      <p:transition spd="slow" advTm="10652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sz="2400" dirty="0"/>
              <a:t/>
            </a:r>
            <a:br>
              <a:rPr lang="fa-IR" sz="2400" dirty="0"/>
            </a:br>
            <a:r>
              <a:rPr lang="fa-IR" sz="2400" dirty="0" smtClean="0"/>
              <a:t>1)بهای اولیه:ترکیبی از مواد مستقیم مصرف شده به علاوه دستمزد مستقیم انجام شده می باشد</a:t>
            </a:r>
            <a:r>
              <a:rPr lang="fa-IR" sz="2400" dirty="0"/>
              <a:t/>
            </a:r>
            <a:br>
              <a:rPr lang="fa-IR" sz="2400" dirty="0"/>
            </a:br>
            <a:r>
              <a:rPr lang="fa-IR" sz="2400" dirty="0" smtClean="0"/>
              <a:t>                        </a:t>
            </a:r>
            <a:r>
              <a:rPr lang="fa-IR" sz="2700" b="1" dirty="0" smtClean="0">
                <a:solidFill>
                  <a:schemeClr val="accent5">
                    <a:lumMod val="75000"/>
                  </a:schemeClr>
                </a:solidFill>
                <a:latin typeface="Arial" panose="020B0604020202020204" pitchFamily="34" charset="0"/>
                <a:cs typeface="Arial" panose="020B0604020202020204" pitchFamily="34" charset="0"/>
              </a:rPr>
              <a:t>دستمزد مستقیم انجام شده+مواد مستقیم مصرف شده=بهای اولیه</a:t>
            </a:r>
            <a:r>
              <a:rPr lang="fa-IR" sz="2400" dirty="0" smtClean="0"/>
              <a:t/>
            </a:r>
            <a:br>
              <a:rPr lang="fa-IR" sz="2400" dirty="0" smtClean="0"/>
            </a:br>
            <a:r>
              <a:rPr lang="fa-IR" sz="2400" dirty="0"/>
              <a:t/>
            </a:r>
            <a:br>
              <a:rPr lang="fa-IR" sz="2400" dirty="0"/>
            </a:br>
            <a:r>
              <a:rPr lang="fa-IR" sz="2400" dirty="0" smtClean="0"/>
              <a:t>2)هزینه تبدیل: ترکیبی از هزینه دستمزد مستقیم به علاوه سربار ساخت می باشد</a:t>
            </a:r>
            <a:br>
              <a:rPr lang="fa-IR" sz="2400" dirty="0" smtClean="0"/>
            </a:br>
            <a:r>
              <a:rPr lang="fa-IR" sz="2700" b="1" dirty="0" smtClean="0">
                <a:solidFill>
                  <a:schemeClr val="accent5">
                    <a:lumMod val="75000"/>
                  </a:schemeClr>
                </a:solidFill>
                <a:latin typeface="Arial" panose="020B0604020202020204" pitchFamily="34" charset="0"/>
                <a:cs typeface="Arial" panose="020B0604020202020204" pitchFamily="34" charset="0"/>
              </a:rPr>
              <a:t>                                                  سربار ساخت+دستمزد مستقیم=هزینه تبدیل</a:t>
            </a:r>
            <a:r>
              <a:rPr lang="fa-IR" sz="2400" dirty="0"/>
              <a:t/>
            </a:r>
            <a:br>
              <a:rPr lang="fa-IR" sz="2400" dirty="0"/>
            </a:br>
            <a:r>
              <a:rPr lang="fa-IR" sz="2400" dirty="0" smtClean="0"/>
              <a:t>3)هزینه تولید: ترکیبی از سه عنصر مواد مستقیم مصرف شده و هزینه دستمزد مستقیم و هزینه سربار می باشد</a:t>
            </a:r>
            <a:br>
              <a:rPr lang="fa-IR" sz="2400" dirty="0" smtClean="0"/>
            </a:br>
            <a:r>
              <a:rPr lang="fa-IR" sz="2400" dirty="0" smtClean="0"/>
              <a:t>                 </a:t>
            </a:r>
            <a:r>
              <a:rPr lang="fa-IR" sz="2700" b="1" dirty="0" smtClean="0">
                <a:solidFill>
                  <a:schemeClr val="accent5">
                    <a:lumMod val="75000"/>
                  </a:schemeClr>
                </a:solidFill>
                <a:latin typeface="Arial" panose="020B0604020202020204" pitchFamily="34" charset="0"/>
                <a:cs typeface="Arial" panose="020B0604020202020204" pitchFamily="34" charset="0"/>
              </a:rPr>
              <a:t>سربار ساخت+دستمزد مستقیم+مواد مستقیم مصرف شده=هزینه تولید </a:t>
            </a:r>
            <a:br>
              <a:rPr lang="fa-IR" sz="2700" b="1" dirty="0" smtClean="0">
                <a:solidFill>
                  <a:schemeClr val="accent5">
                    <a:lumMod val="75000"/>
                  </a:schemeClr>
                </a:solidFill>
                <a:latin typeface="Arial" panose="020B0604020202020204" pitchFamily="34" charset="0"/>
                <a:cs typeface="Arial" panose="020B0604020202020204" pitchFamily="34" charset="0"/>
              </a:rPr>
            </a:br>
            <a:r>
              <a:rPr lang="fa-IR" sz="2700" b="1" dirty="0" smtClean="0">
                <a:solidFill>
                  <a:schemeClr val="accent5">
                    <a:lumMod val="75000"/>
                  </a:schemeClr>
                </a:solidFill>
                <a:latin typeface="Arial" panose="020B0604020202020204" pitchFamily="34" charset="0"/>
                <a:cs typeface="Arial" panose="020B0604020202020204" pitchFamily="34" charset="0"/>
              </a:rPr>
              <a:t>                                                       سربار ساخت+بهای اولیه=هزینه تولید</a:t>
            </a:r>
            <a:br>
              <a:rPr lang="fa-IR" sz="2700" b="1" dirty="0" smtClean="0">
                <a:solidFill>
                  <a:schemeClr val="accent5">
                    <a:lumMod val="75000"/>
                  </a:schemeClr>
                </a:solidFill>
                <a:latin typeface="Arial" panose="020B0604020202020204" pitchFamily="34" charset="0"/>
                <a:cs typeface="Arial" panose="020B0604020202020204" pitchFamily="34" charset="0"/>
              </a:rPr>
            </a:br>
            <a:r>
              <a:rPr lang="fa-IR" sz="2700" b="1" dirty="0" smtClean="0">
                <a:solidFill>
                  <a:schemeClr val="accent5">
                    <a:lumMod val="75000"/>
                  </a:schemeClr>
                </a:solidFill>
                <a:latin typeface="Arial" panose="020B0604020202020204" pitchFamily="34" charset="0"/>
                <a:cs typeface="Arial" panose="020B0604020202020204" pitchFamily="34" charset="0"/>
              </a:rPr>
              <a:t>                                        هزینه تبدیل+مواد مستقیم مصرف شده=هزینه تولید</a:t>
            </a:r>
            <a:endParaRPr lang="en-US" sz="2700" b="1"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3436378" y="446326"/>
            <a:ext cx="8068234" cy="707886"/>
          </a:xfrm>
          <a:prstGeom prst="rect">
            <a:avLst/>
          </a:prstGeom>
          <a:noFill/>
        </p:spPr>
        <p:txBody>
          <a:bodyPr wrap="square" lIns="91440" tIns="45720" rIns="91440" bIns="45720">
            <a:spAutoFit/>
          </a:bodyPr>
          <a:lstStyle/>
          <a:p>
            <a:pPr algn="ctr"/>
            <a:r>
              <a:rPr lang="fa-IR" sz="4000" b="1" cap="none" spc="0"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طبقه بندی ترکیبی هزینه های تولید</a:t>
            </a:r>
            <a:endParaRPr lang="en-US" sz="4000" b="1" cap="none" spc="0"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50669152"/>
      </p:ext>
    </p:extLst>
  </p:cSld>
  <p:clrMapOvr>
    <a:masterClrMapping/>
  </p:clrMapOvr>
  <mc:AlternateContent xmlns:mc="http://schemas.openxmlformats.org/markup-compatibility/2006" xmlns:p14="http://schemas.microsoft.com/office/powerpoint/2010/main">
    <mc:Choice Requires="p14">
      <p:transition spd="slow" p14:dur="1250" advTm="85138">
        <p14:flip dir="r"/>
      </p:transition>
    </mc:Choice>
    <mc:Fallback xmlns="">
      <p:transition spd="slow" advTm="851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265</TotalTime>
  <Words>84</Words>
  <Application>Microsoft Office PowerPoint</Application>
  <PresentationFormat>Widescreen</PresentationFormat>
  <Paragraphs>24</Paragraphs>
  <Slides>17</Slides>
  <Notes>0</Notes>
  <HiddenSlides>0</HiddenSlides>
  <MMClips>17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Cambria Math</vt:lpstr>
      <vt:lpstr>Century Gothic</vt:lpstr>
      <vt:lpstr>Tahoma</vt:lpstr>
      <vt:lpstr>Wingdings 3</vt:lpstr>
      <vt:lpstr>Wisp</vt:lpstr>
      <vt:lpstr>PowerPoint Presentation</vt:lpstr>
      <vt:lpstr>جلسه اول بهایابی1 (کلیات و مفاهیم عمومی حسابداری صنعتی) مدرس:فاطمه پوراسماعیل</vt:lpstr>
      <vt:lpstr>                             یک سیستم حسابداری است که بخشی از آن حسابداری مدیریت می باشد که در تصمیم گیری مدیران واحدهای اقتصادی از جهت برنامه ریزی و کنترل موثر می باشد.بخش دیگر آن در ارتباط با حسابداری مالی می باشد که نهایتا به ارزیابی موجودی ها و تعیین بهای تمام شده کالای فروش رفته منجر میشود</vt:lpstr>
      <vt:lpstr>  1)حسابداری صنعتی: میتواند بر تصمیم گیری مدیران درون سازمانی و برون سازمانی بسیار موثر باشد 2)حسابداری مدیریت : با برنامه ریزی و کنترل سروکار دارد یعنی با آینده ارتباط دارد و گزارش خود را برای مدیران داخلی تهیه می کند .یعنی با استفاده کنندگان  درون سازمانی جهت تصمیم گیری ارتباط دارد  3)حسابداری مالی:گزارشات خود را برای استفاده کنندگان برون سازمانی ارایه می دهد. در واقع با گذشته سروکار دارد و گزارش این بخش از حسابداری بر تصمیم گیری سرمایه گذاران و دولت و سازمان بورس اوراق بهادار و مووسات اعتباری بسیار موثر می باشد</vt:lpstr>
      <vt:lpstr>تفاوت حسابداری صنعتی با حسابداری مدیریت و مالی: تفاوت آنها در این است که محاسبه هزینه ساخت محصولات مدنظر حسابداری صنعتی است که در واقع به آن حسابداری هزینه یابی نیز گفته میشود  سه وظیفه و کارکرد مهم حسابداری صنعتی به شرح زیر می باشد: 1) اندازه گیری و محسابه بهای تمام شده تولیدات  2)فراهم نمودن اطلاعات لازم جهت ارزیابی عملکرد 3)فراهم نمودن اطلاعات لازم جهت تصمیم گیری  هدف حسابداری صنعتی: عبارت است از تدارک اطلاعات به منظور تسهیل در برنامه ریزی و کنترل و ارزیابی و تصمیم گیری در فرایند مدیریت ارایه می دهد  </vt:lpstr>
      <vt:lpstr>هزینه در حسابداری :  عبارت است از منابع مصرف شده برای تولیدات اعم از کالا و خدمات. این هزینه در واقع تغییر و تبدیل دارایی به نوع دیگر از دارایی است. مانند: مصرف مواد در کارخانه و تبدیل آن به کالای در جریان ساخت و کالای ساخته شده که در ترازنامه به عنوان موجودی های جنسی نشان داده می شوند.  در زمان خرید مواد:                            خرید مواد       ***                                                           موجودی نقد(حساب پرداختنی)     *** در جریان ساخت قرار گرفتن مواد:           کالای در جریان ساخت   ***                                                           کنترل مواد                   *** در زمان ساخت محصول:                      بهای تمام شده کالای ساخته شده  ***                                                           کالای در جریان ساخت        *** در زمان فروش محصول:                     بهای تمام شده کالای فروش رفته   ***                                                            بهای تمام شده کالای ساخته شده      *** </vt:lpstr>
      <vt:lpstr>  هزینه یابی: عبارت است از محاسبه بهای تمام شده کالای در جریان ساخت و کالای ساخته شده تولید:تغییر شکل و ماهیت مواد طی مراحل مختلف به کالا است به طوری که از تغییر شکل مواد خام به کالای ساخته شده تبدیل شود. مثل آهن کالای در جریان ساخت:به محصولاتی گفته می شود که ساخت آنها به پایان نرسیده است کالای ساخته شده:به محصولاتی گفته میشود که جریان تولید را کاملا طی کرده و برای فروش آماده می باشد عوامل بهای تمام شده: عبارت است از هزینه هایی که به صورت مستقیم و غیر مستقیم در ساخت محصول به مصرف می رسند و شامل سه جزء اصلی می باشند:1)مواد 2)دستمزد 3)سربارساخت</vt:lpstr>
      <vt:lpstr>  2)هزینه مواد: الف.هزینه مواد مستقیم: هزینه هایی هستند که قسمت اعظم ساخت کالا را                  تشکیل می دهند. مانند پارچه در لباس                  ب. هزینه مواد غیر مستقیم: هزینه هایی که در ساخت کالا مستقیمآ دخالت                  ندارند ولی جزیی از مواد در سخات کالا بکار گرفته می شوند. مانند نخ                  درلباس 2)دستمزد:الف.دستمزد مستقیم:هزینه هایی که مستقیما به کارگران تولیدی که در خط                    تولید هستند برای ساخت کالا پرداخت میشود. مانند خیاط و نجار               ب.دستمزد غیر مستقیم :پرداخت دستمزد به کارگرانی که مستقیما با ساخت کالا سرو                  کار نداشته باشند اما در محل تولیدی یا در کارخانه هستند. مانند مدیر کارخانه 3)هزینه های غیر مستقیم سربار ساخت(هزینه های عمومی کارخانه):هزینه هایی هستند که در واحد تولید یا کارخانه به مصرف می رسند به استثناء مواد مستقیم و دستمزد مستقیم بقیه هزینه ها در واحد تولیدی یا کارخانه غیر مستقیم هستند</vt:lpstr>
      <vt:lpstr>  1)بهای اولیه:ترکیبی از مواد مستقیم مصرف شده به علاوه دستمزد مستقیم انجام شده می باشد                         دستمزد مستقیم انجام شده+مواد مستقیم مصرف شده=بهای اولیه  2)هزینه تبدیل: ترکیبی از هزینه دستمزد مستقیم به علاوه سربار ساخت می باشد                                                   سربار ساخت+دستمزد مستقیم=هزینه تبدیل 3)هزینه تولید: ترکیبی از سه عنصر مواد مستقیم مصرف شده و هزینه دستمزد مستقیم و هزینه سربار می باشد                  سربار ساخت+دستمزد مستقیم+مواد مستقیم مصرف شده=هزینه تولید                                                         سربار ساخت+بهای اولیه=هزینه تولید                                         هزینه تبدیل+مواد مستقیم مصرف شده=هزینه تولید</vt:lpstr>
      <vt:lpstr>   موجودی کالای در جریان ساخت اول دوره +هزینه های تولید=کل کالای در جریان ساخت   موجودی کالای در جریان ساخت پایان دوره-کل کالای در جریان ساخت=بهای تمام شده کالای ساخته شده</vt:lpstr>
      <vt:lpstr>هزینه های عملیاتی شامل: الف)هزینه های تولیدی:که عموما در کارخانه انجام میگیرند                                 ب)هزینه های غیر تولیدی: شامل هزینه های اداری و                                     تشکیلاتی و هزینه های توزیع و فروش می باشد                                   هزینه دوره+هزینه های تولید= هزینه های عملیاتی                   هزینه های توزیع و فروش+هزینه های اداری و تشکیلاتی=هزینه دوره   </vt:lpstr>
      <vt:lpstr>مثال) شرکت تولیدی رازی تک محصولی بوده و اطلاعات زیر از این شرکت در سه ماهه اول سال 95 در دست است: موجودی کالای در جریان ساخت اول دوره  1450،مواد مستقیم مصرف شده 232000، کار مستقیم انجام شده 135000، کالای در جریان ساخت پایان دوره  150% موجودی کالای در جریان ساخت اول،سربار ساخت یک دوم کار مستقیم انجام شده  مطلوب است: الف)بهای اولیه ب)هزینه تبدیل ج)هزینه تولید د)قیمت تمام شده کل کالای در جریان ساخت ه)بهای تمام شده کالای ساخته شده </vt:lpstr>
      <vt:lpstr>الف)                                                             دستمزد مستقیم+مواد مستقیم=بهای اولیه 367000=135000+232000                 ب)سربار یک دوم کار مستقیم است بنابراین :                                                       135000+1/2=67500 سربار ساخت+دستمزد مستقیم=هزینه تبدیل 202500=67500+135000              ج)                                                                 سربار ساخت+بهای اولیه=هزینه تولید 434500=67500+367000               د)    موجودی کالای در جریان ساخت اول دوره + هزینه های تولید=کل کالای در جریان ساخت 432950=1450+434500                                 ه)         کالای در جریان ساخت پایان دوره 150% موجودی کالای در جریان ساخت اول دوره است.بنابراین:                                 2175=150%*1450 موجودی کالای در جریان ساخت پایان دوره – کل کالای در جریان ساخت=بهای تمام شده کالای ساخته شده 433775=2175-435950                          </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dc:creator>
  <cp:lastModifiedBy>Ebrahim</cp:lastModifiedBy>
  <cp:revision>23</cp:revision>
  <dcterms:created xsi:type="dcterms:W3CDTF">2020-03-12T13:27:33Z</dcterms:created>
  <dcterms:modified xsi:type="dcterms:W3CDTF">2020-03-13T09:15:13Z</dcterms:modified>
</cp:coreProperties>
</file>