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6" r:id="rId1"/>
  </p:sldMasterIdLst>
  <p:notesMasterIdLst>
    <p:notesMasterId r:id="rId16"/>
  </p:notesMasterIdLst>
  <p:sldIdLst>
    <p:sldId id="293" r:id="rId2"/>
    <p:sldId id="261" r:id="rId3"/>
    <p:sldId id="297" r:id="rId4"/>
    <p:sldId id="294" r:id="rId5"/>
    <p:sldId id="295" r:id="rId6"/>
    <p:sldId id="298" r:id="rId7"/>
    <p:sldId id="296" r:id="rId8"/>
    <p:sldId id="299" r:id="rId9"/>
    <p:sldId id="300" r:id="rId10"/>
    <p:sldId id="301" r:id="rId11"/>
    <p:sldId id="302" r:id="rId12"/>
    <p:sldId id="303" r:id="rId13"/>
    <p:sldId id="304" r:id="rId14"/>
    <p:sldId id="305"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80" autoAdjust="0"/>
    <p:restoredTop sz="87101" autoAdjust="0"/>
  </p:normalViewPr>
  <p:slideViewPr>
    <p:cSldViewPr>
      <p:cViewPr varScale="1">
        <p:scale>
          <a:sx n="64" d="100"/>
          <a:sy n="64" d="100"/>
        </p:scale>
        <p:origin x="72" y="48"/>
      </p:cViewPr>
      <p:guideLst>
        <p:guide orient="horz" pos="2160"/>
        <p:guide pos="2880"/>
      </p:guideLst>
    </p:cSldViewPr>
  </p:slideViewPr>
  <p:notesTextViewPr>
    <p:cViewPr>
      <p:scale>
        <a:sx n="1" d="1"/>
        <a:sy n="1" d="1"/>
      </p:scale>
      <p:origin x="0" y="0"/>
    </p:cViewPr>
  </p:notesTextViewPr>
  <p:sorterViewPr>
    <p:cViewPr>
      <p:scale>
        <a:sx n="77" d="100"/>
        <a:sy n="7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52BBE-7A6B-4BE0-BCC3-564CC43B56EB}" type="datetimeFigureOut">
              <a:rPr lang="en-US" smtClean="0"/>
              <a:pPr/>
              <a:t>3/10/2020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1C16B-9D58-4FDA-A239-BFD5C88C5B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F81C8B1C-9F15-47EB-83DF-2BBC7D86666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advTm="300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advTm="3000">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B107BB-E2A1-4354-ADD4-123F353C9557}" type="datetimeFigureOut">
              <a:rPr lang="fa-IR" smtClean="0"/>
              <a:pPr/>
              <a:t>16/07/1441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F81C8B1C-9F15-47EB-83DF-2BBC7D86666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advTm="300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B107BB-E2A1-4354-ADD4-123F353C9557}" type="datetimeFigureOut">
              <a:rPr lang="fa-IR" smtClean="0"/>
              <a:pPr/>
              <a:t>16/07/1441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1C8B1C-9F15-47EB-83DF-2BBC7D86666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ransition spd="slow" advTm="3000">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92696"/>
            <a:ext cx="6120680" cy="5094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2004429"/>
      </p:ext>
    </p:extLst>
  </p:cSld>
  <p:clrMapOvr>
    <a:masterClrMapping/>
  </p:clrMapOvr>
  <p:transition spd="slow" advTm="3000">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9952" y="1268760"/>
            <a:ext cx="4572000" cy="888705"/>
          </a:xfrm>
          <a:prstGeom prst="rect">
            <a:avLst/>
          </a:prstGeom>
        </p:spPr>
        <p:txBody>
          <a:bodyPr>
            <a:spAutoFit/>
          </a:bodyPr>
          <a:lstStyle/>
          <a:p>
            <a:pPr algn="just">
              <a:lnSpc>
                <a:spcPct val="150000"/>
              </a:lnSpc>
            </a:pPr>
            <a:r>
              <a:rPr lang="fa-IR" b="1" dirty="0" smtClean="0">
                <a:cs typeface="B Nazanin" panose="00000400000000000000" pitchFamily="2" charset="-78"/>
              </a:rPr>
              <a:t>لوله های سفالینی برای آبرسانی در خانه ها وجود داشته است.</a:t>
            </a: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157465"/>
            <a:ext cx="4608512" cy="351466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5116" y="2852936"/>
            <a:ext cx="3376836" cy="2664296"/>
          </a:xfrm>
          <a:prstGeom prst="rect">
            <a:avLst/>
          </a:prstGeom>
        </p:spPr>
      </p:pic>
      <p:sp>
        <p:nvSpPr>
          <p:cNvPr id="5" name="Rectangle 4"/>
          <p:cNvSpPr/>
          <p:nvPr/>
        </p:nvSpPr>
        <p:spPr>
          <a:xfrm>
            <a:off x="899592" y="5877272"/>
            <a:ext cx="7056784" cy="646331"/>
          </a:xfrm>
          <a:prstGeom prst="rect">
            <a:avLst/>
          </a:prstGeom>
        </p:spPr>
        <p:txBody>
          <a:bodyPr wrap="square">
            <a:spAutoFit/>
          </a:bodyPr>
          <a:lstStyle/>
          <a:p>
            <a:r>
              <a:rPr lang="ar-SA" b="1" dirty="0">
                <a:cs typeface="B Nazanin" panose="00000400000000000000" pitchFamily="2" charset="-78"/>
              </a:rPr>
              <a:t>روش آبیاری با لوله های سفالین در شهرهای دوره های باستان ایران(منطقه چغامیش)</a:t>
            </a:r>
            <a:endParaRPr lang="en-US" b="1" dirty="0">
              <a:cs typeface="B Nazanin" panose="00000400000000000000" pitchFamily="2" charset="-78"/>
            </a:endParaRPr>
          </a:p>
          <a:p>
            <a:endParaRPr lang="en-US" b="1" dirty="0">
              <a:cs typeface="B Nazanin" panose="00000400000000000000" pitchFamily="2" charset="-78"/>
            </a:endParaRPr>
          </a:p>
        </p:txBody>
      </p:sp>
    </p:spTree>
    <p:extLst>
      <p:ext uri="{BB962C8B-B14F-4D97-AF65-F5344CB8AC3E}">
        <p14:creationId xmlns:p14="http://schemas.microsoft.com/office/powerpoint/2010/main" val="402294235"/>
      </p:ext>
    </p:extLst>
  </p:cSld>
  <p:clrMapOvr>
    <a:masterClrMapping/>
  </p:clrMapOvr>
  <p:transition spd="slow" advTm="3000">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3" y="1052736"/>
            <a:ext cx="8190655" cy="1384995"/>
          </a:xfrm>
          <a:prstGeom prst="rect">
            <a:avLst/>
          </a:prstGeom>
        </p:spPr>
        <p:txBody>
          <a:bodyPr wrap="square">
            <a:spAutoFit/>
          </a:bodyPr>
          <a:lstStyle/>
          <a:p>
            <a:pPr>
              <a:lnSpc>
                <a:spcPct val="150000"/>
              </a:lnSpc>
              <a:spcAft>
                <a:spcPts val="800"/>
              </a:spcAft>
            </a:pPr>
            <a:r>
              <a:rPr lang="ar-SA" sz="2000" b="1" dirty="0">
                <a:latin typeface="Calibri" panose="020F0502020204030204" pitchFamily="34" charset="0"/>
                <a:ea typeface="Calibri" panose="020F0502020204030204" pitchFamily="34" charset="0"/>
                <a:cs typeface="B Nazanin" panose="00000400000000000000" pitchFamily="2" charset="-78"/>
              </a:rPr>
              <a:t>کشف جمجمه ای در این منطقه، دلالتی بر عمل جراحی در این زمان می </a:t>
            </a:r>
            <a:r>
              <a:rPr lang="ar-SA" sz="2000" b="1" dirty="0" smtClean="0">
                <a:latin typeface="Calibri" panose="020F0502020204030204" pitchFamily="34" charset="0"/>
                <a:ea typeface="Calibri" panose="020F0502020204030204" pitchFamily="34" charset="0"/>
                <a:cs typeface="B Nazanin" panose="00000400000000000000" pitchFamily="2" charset="-78"/>
              </a:rPr>
              <a:t>باشد</a:t>
            </a:r>
            <a:r>
              <a:rPr lang="fa-IR" sz="2000" b="1" dirty="0" smtClean="0">
                <a:latin typeface="Calibri" panose="020F0502020204030204" pitchFamily="34" charset="0"/>
                <a:ea typeface="Calibri" panose="020F0502020204030204" pitchFamily="34" charset="0"/>
                <a:cs typeface="B Nazanin" panose="00000400000000000000" pitchFamily="2" charset="-78"/>
              </a:rPr>
              <a:t>.</a:t>
            </a:r>
            <a:r>
              <a:rPr lang="ar-SA" dirty="0"/>
              <a:t> </a:t>
            </a:r>
            <a:r>
              <a:rPr lang="ar-SA" b="1" dirty="0">
                <a:cs typeface="B Nazanin" panose="00000400000000000000" pitchFamily="2" charset="-78"/>
              </a:rPr>
              <a:t>همزمان در این منطقه، هزاران قطعه  سنگ لاجورد، فیروزه و مهره های تزیینی آماده کار یافت شده که بیانگر میزان تولید این اشیاء در منطقه است.</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3" y="2500324"/>
            <a:ext cx="4680520" cy="3429999"/>
          </a:xfrm>
          <a:prstGeom prst="rect">
            <a:avLst/>
          </a:prstGeom>
        </p:spPr>
      </p:pic>
      <p:sp>
        <p:nvSpPr>
          <p:cNvPr id="5" name="Rectangle 4"/>
          <p:cNvSpPr/>
          <p:nvPr/>
        </p:nvSpPr>
        <p:spPr>
          <a:xfrm>
            <a:off x="2379511" y="6165304"/>
            <a:ext cx="4496745"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cs typeface="B Nazanin" panose="00000400000000000000" pitchFamily="2" charset="-78"/>
              </a:rPr>
              <a:t>جمجمه با چشم جراحی </a:t>
            </a:r>
            <a:r>
              <a:rPr lang="ar-SA" b="1" dirty="0" smtClean="0">
                <a:latin typeface="Calibri" panose="020F0502020204030204" pitchFamily="34" charset="0"/>
                <a:ea typeface="Calibri" panose="020F0502020204030204" pitchFamily="34" charset="0"/>
                <a:cs typeface="B Nazanin" panose="00000400000000000000" pitchFamily="2" charset="-78"/>
              </a:rPr>
              <a:t>شده</a:t>
            </a:r>
            <a:r>
              <a:rPr lang="fa-IR" b="1" dirty="0" smtClean="0">
                <a:latin typeface="Calibri" panose="020F0502020204030204" pitchFamily="34" charset="0"/>
                <a:ea typeface="Calibri" panose="020F0502020204030204" pitchFamily="34" charset="0"/>
                <a:cs typeface="B Nazanin" panose="00000400000000000000" pitchFamily="2" charset="-78"/>
              </a:rPr>
              <a:t> یافت شده در شهر سوخته</a:t>
            </a:r>
            <a:endParaRPr lang="en-US"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856" y="2500324"/>
            <a:ext cx="2879576" cy="2429316"/>
          </a:xfrm>
          <a:prstGeom prst="rect">
            <a:avLst/>
          </a:prstGeom>
        </p:spPr>
      </p:pic>
    </p:spTree>
    <p:extLst>
      <p:ext uri="{BB962C8B-B14F-4D97-AF65-F5344CB8AC3E}">
        <p14:creationId xmlns:p14="http://schemas.microsoft.com/office/powerpoint/2010/main" val="738036887"/>
      </p:ext>
    </p:extLst>
  </p:cSld>
  <p:clrMapOvr>
    <a:masterClrMapping/>
  </p:clrMapOvr>
  <p:transition spd="slow" advTm="3000">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80728"/>
            <a:ext cx="7902624" cy="2375009"/>
          </a:xfrm>
          <a:prstGeom prst="rect">
            <a:avLst/>
          </a:prstGeom>
        </p:spPr>
        <p:txBody>
          <a:bodyPr wrap="square">
            <a:spAutoFit/>
          </a:bodyPr>
          <a:lstStyle/>
          <a:p>
            <a:pPr algn="just">
              <a:lnSpc>
                <a:spcPct val="150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دشت لوت و شهرسوخته در انتهای هزاره سوم پ.م به عنوان پررونق ترین تمدن های جنوب شرقی ایران شناخته شده اند که با سرزمین های ایلام و میان رودان (بین النهرین) ارتباط داشته اند</a:t>
            </a:r>
            <a:r>
              <a:rPr lang="ar-SA" b="1" dirty="0" smtClean="0">
                <a:latin typeface="Calibri" panose="020F0502020204030204" pitchFamily="34" charset="0"/>
                <a:ea typeface="Calibri" panose="020F0502020204030204" pitchFamily="34" charset="0"/>
                <a:cs typeface="B Nazanin" panose="00000400000000000000" pitchFamily="2" charset="-78"/>
              </a:rPr>
              <a:t>.</a:t>
            </a:r>
            <a:endParaRPr lang="fa-IR" b="1" dirty="0" smtClean="0">
              <a:latin typeface="Calibri" panose="020F0502020204030204" pitchFamily="34" charset="0"/>
              <a:ea typeface="Calibri" panose="020F0502020204030204" pitchFamily="34" charset="0"/>
              <a:cs typeface="B Nazanin" panose="00000400000000000000" pitchFamily="2" charset="-78"/>
            </a:endParaRPr>
          </a:p>
          <a:p>
            <a:pPr algn="just">
              <a:lnSpc>
                <a:spcPct val="150000"/>
              </a:lnSpc>
              <a:spcAft>
                <a:spcPts val="800"/>
              </a:spcAft>
            </a:pPr>
            <a:r>
              <a:rPr lang="ar-SA" b="1" dirty="0">
                <a:cs typeface="B Nazanin" panose="00000400000000000000" pitchFamily="2" charset="-78"/>
              </a:rPr>
              <a:t>این منطقه با وجود سفالینه های قرمز رنگ، خطوط تصویری </a:t>
            </a:r>
            <a:r>
              <a:rPr lang="ar-SA" b="1" dirty="0" smtClean="0">
                <a:cs typeface="B Nazanin" panose="00000400000000000000" pitchFamily="2" charset="-78"/>
              </a:rPr>
              <a:t>و</a:t>
            </a:r>
            <a:r>
              <a:rPr lang="fa-IR" b="1" dirty="0" smtClean="0">
                <a:cs typeface="B Nazanin" panose="00000400000000000000" pitchFamily="2" charset="-78"/>
              </a:rPr>
              <a:t>نشانه ای، کاربرد متنوع سنگ صابون</a:t>
            </a:r>
            <a:r>
              <a:rPr lang="ar-SA" b="1" dirty="0" smtClean="0">
                <a:cs typeface="B Nazanin" panose="00000400000000000000" pitchFamily="2" charset="-78"/>
              </a:rPr>
              <a:t>  </a:t>
            </a:r>
            <a:r>
              <a:rPr lang="ar-SA" b="1" dirty="0">
                <a:cs typeface="B Nazanin" panose="00000400000000000000" pitchFamily="2" charset="-78"/>
              </a:rPr>
              <a:t>و مقبره هایی شگفت انگیز در </a:t>
            </a:r>
            <a:r>
              <a:rPr lang="fa-IR" b="1" dirty="0" smtClean="0">
                <a:cs typeface="B Nazanin" panose="00000400000000000000" pitchFamily="2" charset="-78"/>
              </a:rPr>
              <a:t>کنار یکدیگرشناخته شده است.</a:t>
            </a:r>
          </a:p>
          <a:p>
            <a:pPr algn="just">
              <a:lnSpc>
                <a:spcPct val="150000"/>
              </a:lnSpc>
              <a:spcAft>
                <a:spcPts val="800"/>
              </a:spcAft>
            </a:pPr>
            <a:r>
              <a:rPr lang="ar-SA" b="1" dirty="0">
                <a:cs typeface="B Nazanin" panose="00000400000000000000" pitchFamily="2" charset="-78"/>
              </a:rPr>
              <a:t>از جمله یافته های با ارزش در این مکان «پرچم شهداد» می </a:t>
            </a:r>
            <a:r>
              <a:rPr lang="ar-SA" b="1" dirty="0" smtClean="0">
                <a:cs typeface="B Nazanin" panose="00000400000000000000" pitchFamily="2" charset="-78"/>
              </a:rPr>
              <a:t>باشد</a:t>
            </a:r>
            <a:r>
              <a:rPr lang="fa-IR" b="1" dirty="0" smtClean="0">
                <a:cs typeface="B Nazanin" panose="00000400000000000000" pitchFamily="2" charset="-78"/>
              </a:rPr>
              <a:t>.</a:t>
            </a:r>
            <a:endParaRPr lang="en-US" sz="1200" b="1"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68" y="2492896"/>
            <a:ext cx="2822004" cy="4201650"/>
          </a:xfrm>
          <a:prstGeom prst="rect">
            <a:avLst/>
          </a:prstGeom>
        </p:spPr>
      </p:pic>
      <p:sp>
        <p:nvSpPr>
          <p:cNvPr id="4" name="Rectangle 3"/>
          <p:cNvSpPr/>
          <p:nvPr/>
        </p:nvSpPr>
        <p:spPr>
          <a:xfrm>
            <a:off x="3531435" y="6165304"/>
            <a:ext cx="3704861"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cs typeface="B Nazanin" panose="00000400000000000000" pitchFamily="2" charset="-78"/>
              </a:rPr>
              <a:t>پرچم مفرغی، شهداد، کرمان، هزاره سوم پ.م</a:t>
            </a:r>
            <a:endParaRPr lang="en-US" b="1" dirty="0"/>
          </a:p>
        </p:txBody>
      </p:sp>
    </p:spTree>
    <p:extLst>
      <p:ext uri="{BB962C8B-B14F-4D97-AF65-F5344CB8AC3E}">
        <p14:creationId xmlns:p14="http://schemas.microsoft.com/office/powerpoint/2010/main" val="2939546494"/>
      </p:ext>
    </p:extLst>
  </p:cSld>
  <p:clrMapOvr>
    <a:masterClrMapping/>
  </p:clrMapOvr>
  <p:transition spd="slow" advTm="3000">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768" y="1052736"/>
            <a:ext cx="6462464" cy="1754326"/>
          </a:xfrm>
          <a:prstGeom prst="rect">
            <a:avLst/>
          </a:prstGeom>
        </p:spPr>
        <p:txBody>
          <a:bodyPr wrap="square">
            <a:spAutoFit/>
          </a:bodyPr>
          <a:lstStyle/>
          <a:p>
            <a:pPr algn="just">
              <a:lnSpc>
                <a:spcPct val="150000"/>
              </a:lnSpc>
            </a:pPr>
            <a:r>
              <a:rPr lang="ar-SA" b="1" dirty="0">
                <a:latin typeface="Calibri" panose="020F0502020204030204" pitchFamily="34" charset="0"/>
                <a:ea typeface="Calibri" panose="020F0502020204030204" pitchFamily="34" charset="0"/>
                <a:cs typeface="B Nazanin" panose="00000400000000000000" pitchFamily="2" charset="-78"/>
              </a:rPr>
              <a:t>در هـزاره دوم پ.م سفالینه های منقـوش تک رنگ در مناطق غربی ایران دیده شده است. این سفالینه ها به طور معمول با رنگ قهوه ای تیره بر زمینه زرد نخودی، نقاشی شده اند. نقوش آنها شامل مجموعه ای جالب از طرح های هندسی پیچیده است .</a:t>
            </a:r>
            <a:endParaRPr lang="en-US"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924944"/>
            <a:ext cx="7555290" cy="2812703"/>
          </a:xfrm>
          <a:prstGeom prst="rect">
            <a:avLst/>
          </a:prstGeom>
        </p:spPr>
      </p:pic>
      <p:sp>
        <p:nvSpPr>
          <p:cNvPr id="6" name="Rectangle 5"/>
          <p:cNvSpPr/>
          <p:nvPr/>
        </p:nvSpPr>
        <p:spPr>
          <a:xfrm>
            <a:off x="2305140" y="6021288"/>
            <a:ext cx="3776996" cy="388696"/>
          </a:xfrm>
          <a:prstGeom prst="rect">
            <a:avLst/>
          </a:prstGeom>
        </p:spPr>
        <p:txBody>
          <a:bodyPr wrap="none">
            <a:spAutoFit/>
          </a:bodyPr>
          <a:lstStyle/>
          <a:p>
            <a:pPr>
              <a:lnSpc>
                <a:spcPct val="107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کوزه سفالین، تپه گیان، نهاوند، هزاره دوم پ.م</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396247"/>
      </p:ext>
    </p:extLst>
  </p:cSld>
  <p:clrMapOvr>
    <a:masterClrMapping/>
  </p:clrMapOvr>
  <p:transition spd="slow" advTm="3000">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08720"/>
            <a:ext cx="7792864" cy="3139321"/>
          </a:xfrm>
          <a:prstGeom prst="rect">
            <a:avLst/>
          </a:prstGeom>
        </p:spPr>
        <p:txBody>
          <a:bodyPr wrap="square">
            <a:spAutoFit/>
          </a:bodyPr>
          <a:lstStyle/>
          <a:p>
            <a:pPr algn="just">
              <a:lnSpc>
                <a:spcPct val="150000"/>
              </a:lnSpc>
            </a:pPr>
            <a:r>
              <a:rPr lang="fa-IR" sz="2400" b="1" dirty="0" smtClean="0">
                <a:latin typeface="Calibri" panose="020F0502020204030204" pitchFamily="34" charset="0"/>
                <a:ea typeface="Calibri" panose="020F0502020204030204" pitchFamily="34" charset="0"/>
                <a:cs typeface="B Nazanin" panose="00000400000000000000" pitchFamily="2" charset="-78"/>
              </a:rPr>
              <a:t>نمونه پرسش ها</a:t>
            </a:r>
          </a:p>
          <a:p>
            <a:pPr>
              <a:lnSpc>
                <a:spcPct val="150000"/>
              </a:lnSpc>
            </a:pPr>
            <a:r>
              <a:rPr lang="fa-IR" b="1" dirty="0" smtClean="0">
                <a:latin typeface="Calibri" panose="020F0502020204030204" pitchFamily="34" charset="0"/>
                <a:ea typeface="Calibri" panose="020F0502020204030204" pitchFamily="34" charset="0"/>
                <a:cs typeface="B Nazanin" panose="00000400000000000000" pitchFamily="2" charset="-78"/>
              </a:rPr>
              <a:t>1 - </a:t>
            </a:r>
            <a:r>
              <a:rPr lang="ar-SA" b="1" dirty="0" smtClean="0">
                <a:latin typeface="Calibri" panose="020F0502020204030204" pitchFamily="34" charset="0"/>
                <a:ea typeface="Calibri" panose="020F0502020204030204" pitchFamily="34" charset="0"/>
                <a:cs typeface="B Nazanin" panose="00000400000000000000" pitchFamily="2" charset="-78"/>
              </a:rPr>
              <a:t>آثار </a:t>
            </a:r>
            <a:r>
              <a:rPr lang="ar-SA" b="1" dirty="0">
                <a:latin typeface="Calibri" panose="020F0502020204030204" pitchFamily="34" charset="0"/>
                <a:ea typeface="Calibri" panose="020F0502020204030204" pitchFamily="34" charset="0"/>
                <a:cs typeface="B Nazanin" panose="00000400000000000000" pitchFamily="2" charset="-78"/>
              </a:rPr>
              <a:t>دوره نوسنگی در چه مناطقی از ایران یافته شده اند</a:t>
            </a:r>
            <a:r>
              <a:rPr lang="ar-SA" b="1" dirty="0" smtClean="0">
                <a:latin typeface="Calibri" panose="020F0502020204030204" pitchFamily="34" charset="0"/>
                <a:ea typeface="Calibri" panose="020F0502020204030204" pitchFamily="34" charset="0"/>
                <a:cs typeface="B Nazanin" panose="00000400000000000000" pitchFamily="2" charset="-78"/>
              </a:rPr>
              <a:t>؟</a:t>
            </a:r>
            <a:endParaRPr lang="fa-IR" b="1" dirty="0" smtClean="0">
              <a:latin typeface="Calibri" panose="020F0502020204030204" pitchFamily="34" charset="0"/>
              <a:ea typeface="Calibri" panose="020F0502020204030204" pitchFamily="34" charset="0"/>
              <a:cs typeface="B Nazanin" panose="00000400000000000000" pitchFamily="2" charset="-78"/>
            </a:endParaRPr>
          </a:p>
          <a:p>
            <a:pPr>
              <a:lnSpc>
                <a:spcPct val="150000"/>
              </a:lnSpc>
            </a:pPr>
            <a:r>
              <a:rPr lang="fa-IR" b="1" dirty="0" smtClean="0">
                <a:latin typeface="Calibri" panose="020F0502020204030204" pitchFamily="34" charset="0"/>
                <a:cs typeface="B Nazanin" panose="00000400000000000000" pitchFamily="2" charset="-78"/>
              </a:rPr>
              <a:t>2 – جای خالی در جمله زیر را پر کنید.</a:t>
            </a:r>
          </a:p>
          <a:p>
            <a:pPr>
              <a:lnSpc>
                <a:spcPct val="150000"/>
              </a:lnSpc>
            </a:pPr>
            <a:r>
              <a:rPr lang="ar-SA" b="1" dirty="0">
                <a:cs typeface="B Nazanin" panose="00000400000000000000" pitchFamily="2" charset="-78"/>
              </a:rPr>
              <a:t>کشف جمجمه در منطقه شهر سوخته دلالت بر ………………… </a:t>
            </a:r>
            <a:r>
              <a:rPr lang="ar-SA" b="1" dirty="0" smtClean="0">
                <a:cs typeface="B Nazanin" panose="00000400000000000000" pitchFamily="2" charset="-78"/>
              </a:rPr>
              <a:t>دارد</a:t>
            </a:r>
            <a:r>
              <a:rPr lang="fa-IR" b="1" dirty="0" smtClean="0">
                <a:cs typeface="B Nazanin" panose="00000400000000000000" pitchFamily="2" charset="-78"/>
              </a:rPr>
              <a:t>.</a:t>
            </a:r>
          </a:p>
          <a:p>
            <a:pPr>
              <a:lnSpc>
                <a:spcPct val="150000"/>
              </a:lnSpc>
            </a:pPr>
            <a:r>
              <a:rPr lang="fa-IR" b="1" dirty="0" smtClean="0">
                <a:cs typeface="B Nazanin" panose="00000400000000000000" pitchFamily="2" charset="-78"/>
              </a:rPr>
              <a:t>3 - </a:t>
            </a:r>
            <a:r>
              <a:rPr lang="ar-SA" dirty="0"/>
              <a:t> </a:t>
            </a:r>
            <a:r>
              <a:rPr lang="ar-SA" b="1" dirty="0" smtClean="0">
                <a:cs typeface="B Nazanin" panose="00000400000000000000" pitchFamily="2" charset="-78"/>
              </a:rPr>
              <a:t>شهر </a:t>
            </a:r>
            <a:r>
              <a:rPr lang="ar-SA" b="1" dirty="0">
                <a:cs typeface="B Nazanin" panose="00000400000000000000" pitchFamily="2" charset="-78"/>
              </a:rPr>
              <a:t>سوخته کجای ایران بوده، چه آثاری از تمدن آن شهر به جای مانده </a:t>
            </a:r>
            <a:r>
              <a:rPr lang="ar-SA" b="1" dirty="0" smtClean="0">
                <a:cs typeface="B Nazanin" panose="00000400000000000000" pitchFamily="2" charset="-78"/>
              </a:rPr>
              <a:t>است</a:t>
            </a:r>
            <a:r>
              <a:rPr lang="ar-SA" b="1" dirty="0">
                <a:cs typeface="B Nazanin" panose="00000400000000000000" pitchFamily="2" charset="-78"/>
              </a:rPr>
              <a:t>؟</a:t>
            </a:r>
            <a:endParaRPr lang="en-US" b="1" dirty="0">
              <a:cs typeface="B Nazanin" panose="00000400000000000000" pitchFamily="2" charset="-78"/>
            </a:endParaRPr>
          </a:p>
          <a:p>
            <a:pPr>
              <a:lnSpc>
                <a:spcPct val="150000"/>
              </a:lnSpc>
            </a:pPr>
            <a:endParaRPr lang="en-US" b="1" dirty="0">
              <a:cs typeface="B Nazanin" panose="00000400000000000000" pitchFamily="2" charset="-78"/>
            </a:endParaRPr>
          </a:p>
          <a:p>
            <a:pPr>
              <a:lnSpc>
                <a:spcPct val="150000"/>
              </a:lnSpc>
            </a:pPr>
            <a:endParaRPr lang="en-US" b="1" dirty="0">
              <a:cs typeface="B Nazanin" panose="00000400000000000000" pitchFamily="2" charset="-78"/>
            </a:endParaRPr>
          </a:p>
        </p:txBody>
      </p:sp>
    </p:spTree>
    <p:extLst>
      <p:ext uri="{BB962C8B-B14F-4D97-AF65-F5344CB8AC3E}">
        <p14:creationId xmlns:p14="http://schemas.microsoft.com/office/powerpoint/2010/main" val="1548613016"/>
      </p:ext>
    </p:extLst>
  </p:cSld>
  <p:clrMapOvr>
    <a:masterClrMapping/>
  </p:clrMapOvr>
  <p:transition spd="slow" advTm="3000">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484784"/>
            <a:ext cx="7416824" cy="4893647"/>
          </a:xfrm>
          <a:prstGeom prst="rect">
            <a:avLst/>
          </a:prstGeom>
          <a:noFill/>
        </p:spPr>
        <p:txBody>
          <a:bodyPr wrap="square" rtlCol="0">
            <a:spAutoFit/>
          </a:bodyPr>
          <a:lstStyle/>
          <a:p>
            <a:r>
              <a:rPr lang="fa-IR" sz="4800" b="1" dirty="0" smtClean="0">
                <a:cs typeface="B Nazanin" panose="00000400000000000000" pitchFamily="2" charset="-78"/>
              </a:rPr>
              <a:t>موضوع : تاریخ هنر ایران</a:t>
            </a:r>
          </a:p>
          <a:p>
            <a:endParaRPr lang="fa-IR" sz="4000" b="1" dirty="0">
              <a:cs typeface="B Nazanin" panose="00000400000000000000" pitchFamily="2" charset="-78"/>
            </a:endParaRPr>
          </a:p>
          <a:p>
            <a:r>
              <a:rPr lang="fa-IR" sz="2800" b="1" dirty="0" smtClean="0">
                <a:cs typeface="B Nazanin" panose="00000400000000000000" pitchFamily="2" charset="-78"/>
              </a:rPr>
              <a:t>استاد راهنما : زهرا خیروشر</a:t>
            </a:r>
          </a:p>
          <a:p>
            <a:endParaRPr lang="fa-IR" sz="2800" b="1" dirty="0">
              <a:cs typeface="B Nazanin" panose="00000400000000000000" pitchFamily="2" charset="-78"/>
            </a:endParaRPr>
          </a:p>
          <a:p>
            <a:r>
              <a:rPr lang="fa-IR" sz="2800" b="1" dirty="0" smtClean="0">
                <a:cs typeface="B Nazanin" panose="00000400000000000000" pitchFamily="2" charset="-78"/>
              </a:rPr>
              <a:t>رشته : طراحی دوخت</a:t>
            </a:r>
          </a:p>
          <a:p>
            <a:endParaRPr lang="fa-IR" sz="2800" b="1" dirty="0" smtClean="0">
              <a:cs typeface="B Nazanin" panose="00000400000000000000" pitchFamily="2" charset="-78"/>
            </a:endParaRPr>
          </a:p>
          <a:p>
            <a:endParaRPr lang="fa-IR" sz="2800" b="1" dirty="0">
              <a:cs typeface="B Nazanin" panose="00000400000000000000" pitchFamily="2" charset="-78"/>
            </a:endParaRPr>
          </a:p>
          <a:p>
            <a:endParaRPr lang="fa-IR" sz="2800" b="1" dirty="0" smtClean="0">
              <a:cs typeface="B Nazanin" panose="00000400000000000000" pitchFamily="2" charset="-78"/>
            </a:endParaRPr>
          </a:p>
          <a:p>
            <a:r>
              <a:rPr lang="fa-IR" sz="2800" b="1" dirty="0">
                <a:cs typeface="B Nazanin" panose="00000400000000000000" pitchFamily="2" charset="-78"/>
              </a:rPr>
              <a:t> </a:t>
            </a:r>
            <a:r>
              <a:rPr lang="fa-IR" sz="2800" b="1" dirty="0" smtClean="0">
                <a:cs typeface="B Nazanin" panose="00000400000000000000" pitchFamily="2" charset="-78"/>
              </a:rPr>
              <a:t> </a:t>
            </a:r>
            <a:endParaRPr lang="fa-IR" sz="2800" b="1" dirty="0">
              <a:cs typeface="B Nazanin" panose="00000400000000000000" pitchFamily="2" charset="-78"/>
            </a:endParaRPr>
          </a:p>
          <a:p>
            <a:r>
              <a:rPr lang="fa-IR" sz="2800" b="1" dirty="0" smtClean="0">
                <a:cs typeface="B Nazanin" panose="00000400000000000000" pitchFamily="2" charset="-78"/>
              </a:rPr>
              <a:t>                                             آموزشکده دکتر معین رشت</a:t>
            </a:r>
            <a:endParaRPr lang="en-US" sz="2800" b="1" dirty="0">
              <a:cs typeface="B Nazanin" panose="00000400000000000000" pitchFamily="2" charset="-78"/>
            </a:endParaRPr>
          </a:p>
        </p:txBody>
      </p:sp>
    </p:spTree>
    <p:extLst>
      <p:ext uri="{BB962C8B-B14F-4D97-AF65-F5344CB8AC3E}">
        <p14:creationId xmlns:p14="http://schemas.microsoft.com/office/powerpoint/2010/main" val="1621959421"/>
      </p:ext>
    </p:extLst>
  </p:cSld>
  <p:clrMapOvr>
    <a:masterClrMapping/>
  </p:clrMapOvr>
  <p:transition spd="slow" advTm="3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5848" y="980728"/>
            <a:ext cx="3156698" cy="3477875"/>
          </a:xfrm>
          <a:prstGeom prst="rect">
            <a:avLst/>
          </a:prstGeom>
        </p:spPr>
        <p:txBody>
          <a:bodyPr wrap="none">
            <a:spAutoFit/>
          </a:bodyPr>
          <a:lstStyle/>
          <a:p>
            <a:r>
              <a:rPr lang="fa-IR" sz="2800" b="1" dirty="0" smtClean="0">
                <a:cs typeface="B Nazanin" panose="00000400000000000000" pitchFamily="2" charset="-78"/>
              </a:rPr>
              <a:t>فهرست مطالب فصل اول</a:t>
            </a:r>
          </a:p>
          <a:p>
            <a:endParaRPr lang="fa-IR" sz="2400" b="1" dirty="0">
              <a:cs typeface="B Nazanin" panose="00000400000000000000" pitchFamily="2" charset="-78"/>
            </a:endParaRPr>
          </a:p>
          <a:p>
            <a:r>
              <a:rPr lang="fa-IR" sz="2400" b="1" dirty="0" smtClean="0">
                <a:cs typeface="B Nazanin" panose="00000400000000000000" pitchFamily="2" charset="-78"/>
              </a:rPr>
              <a:t>موضوع </a:t>
            </a:r>
            <a:r>
              <a:rPr lang="fa-IR" sz="2400" b="1" dirty="0">
                <a:cs typeface="B Nazanin" panose="00000400000000000000" pitchFamily="2" charset="-78"/>
              </a:rPr>
              <a:t>: دوره پیش </a:t>
            </a:r>
            <a:r>
              <a:rPr lang="fa-IR" sz="2400" b="1" dirty="0" smtClean="0">
                <a:cs typeface="B Nazanin" panose="00000400000000000000" pitchFamily="2" charset="-78"/>
              </a:rPr>
              <a:t>تاریخی</a:t>
            </a:r>
          </a:p>
          <a:p>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هنر و تمدن فلات ایران</a:t>
            </a:r>
          </a:p>
          <a:p>
            <a:pPr marL="342900" indent="-342900">
              <a:buFontTx/>
              <a:buChar char="-"/>
            </a:pPr>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هنر و تمدن ایلام</a:t>
            </a:r>
          </a:p>
          <a:p>
            <a:pPr marL="342900" indent="-342900">
              <a:buFontTx/>
              <a:buChar char="-"/>
            </a:pPr>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دوره کوچ</a:t>
            </a:r>
            <a:endParaRPr lang="fa-IR" sz="2400" b="1" dirty="0">
              <a:cs typeface="B Nazanin" panose="00000400000000000000" pitchFamily="2" charset="-78"/>
            </a:endParaRPr>
          </a:p>
        </p:txBody>
      </p:sp>
    </p:spTree>
    <p:extLst>
      <p:ext uri="{BB962C8B-B14F-4D97-AF65-F5344CB8AC3E}">
        <p14:creationId xmlns:p14="http://schemas.microsoft.com/office/powerpoint/2010/main" val="2532783222"/>
      </p:ext>
    </p:extLst>
  </p:cSld>
  <p:clrMapOvr>
    <a:masterClrMapping/>
  </p:clrMapOvr>
  <p:transition spd="slow" advTm="3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63851212"/>
              </p:ext>
            </p:extLst>
          </p:nvPr>
        </p:nvGraphicFramePr>
        <p:xfrm>
          <a:off x="395536" y="1340768"/>
          <a:ext cx="8352928" cy="5313834"/>
        </p:xfrm>
        <a:graphic>
          <a:graphicData uri="http://schemas.openxmlformats.org/drawingml/2006/table">
            <a:tbl>
              <a:tblPr firstRow="1" bandRow="1">
                <a:tableStyleId>{5C22544A-7EE6-4342-B048-85BDC9FD1C3A}</a:tableStyleId>
              </a:tblPr>
              <a:tblGrid>
                <a:gridCol w="3448456">
                  <a:extLst>
                    <a:ext uri="{9D8B030D-6E8A-4147-A177-3AD203B41FA5}">
                      <a16:colId xmlns:a16="http://schemas.microsoft.com/office/drawing/2014/main" val="4020391648"/>
                    </a:ext>
                  </a:extLst>
                </a:gridCol>
                <a:gridCol w="1302750">
                  <a:extLst>
                    <a:ext uri="{9D8B030D-6E8A-4147-A177-3AD203B41FA5}">
                      <a16:colId xmlns:a16="http://schemas.microsoft.com/office/drawing/2014/main" val="3436749076"/>
                    </a:ext>
                  </a:extLst>
                </a:gridCol>
                <a:gridCol w="1513490">
                  <a:extLst>
                    <a:ext uri="{9D8B030D-6E8A-4147-A177-3AD203B41FA5}">
                      <a16:colId xmlns:a16="http://schemas.microsoft.com/office/drawing/2014/main" val="3831593579"/>
                    </a:ext>
                  </a:extLst>
                </a:gridCol>
                <a:gridCol w="936104">
                  <a:extLst>
                    <a:ext uri="{9D8B030D-6E8A-4147-A177-3AD203B41FA5}">
                      <a16:colId xmlns:a16="http://schemas.microsoft.com/office/drawing/2014/main" val="2156361204"/>
                    </a:ext>
                  </a:extLst>
                </a:gridCol>
                <a:gridCol w="1152128">
                  <a:extLst>
                    <a:ext uri="{9D8B030D-6E8A-4147-A177-3AD203B41FA5}">
                      <a16:colId xmlns:a16="http://schemas.microsoft.com/office/drawing/2014/main" val="4126770778"/>
                    </a:ext>
                  </a:extLst>
                </a:gridCol>
              </a:tblGrid>
              <a:tr h="5793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وضعیت زندگی انسان و آثار</a:t>
                      </a:r>
                      <a:endParaRPr lang="en-US" sz="1600" b="1" dirty="0" smtClean="0">
                        <a:solidFill>
                          <a:schemeClr val="tx1"/>
                        </a:solidFill>
                        <a:cs typeface="B Nazanin" panose="00000400000000000000" pitchFamily="2" charset="-78"/>
                      </a:endParaRPr>
                    </a:p>
                    <a:p>
                      <a:pPr algn="r"/>
                      <a:endParaRPr lang="en-US" sz="1600" b="1" dirty="0">
                        <a:solidFill>
                          <a:schemeClr val="tx1"/>
                        </a:solidFill>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تمدن</a:t>
                      </a:r>
                      <a:endParaRPr lang="en-US" sz="1600" b="1" dirty="0" smtClean="0">
                        <a:solidFill>
                          <a:schemeClr val="tx1"/>
                        </a:solidFill>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عصر</a:t>
                      </a:r>
                      <a:endParaRPr lang="en-US" sz="1600" b="1" dirty="0">
                        <a:solidFill>
                          <a:schemeClr val="tx1"/>
                        </a:solidFill>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دوره</a:t>
                      </a:r>
                      <a:endParaRPr lang="en-US" sz="1600" b="1" dirty="0">
                        <a:solidFill>
                          <a:schemeClr val="tx1"/>
                        </a:solidFill>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پیش از میلاد</a:t>
                      </a:r>
                      <a:endParaRPr lang="en-US" sz="1600" b="1" dirty="0">
                        <a:solidFill>
                          <a:schemeClr val="tx1"/>
                        </a:solidFill>
                        <a:cs typeface="B Nazanin" panose="00000400000000000000" pitchFamily="2" charset="-78"/>
                      </a:endParaRPr>
                    </a:p>
                  </a:txBody>
                  <a:tcPr marL="43452" marR="43452" marT="21725" marB="21725"/>
                </a:tc>
                <a:extLst>
                  <a:ext uri="{0D108BD9-81ED-4DB2-BD59-A6C34878D82A}">
                    <a16:rowId xmlns:a16="http://schemas.microsoft.com/office/drawing/2014/main" val="931328549"/>
                  </a:ext>
                </a:extLst>
              </a:tr>
              <a:tr h="5793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نقاشی در غارها و سفال دست ساز</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نوسنگی</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algn="r"/>
                      <a:r>
                        <a:rPr lang="fa-IR" sz="1600" b="1" dirty="0" smtClean="0">
                          <a:cs typeface="B Nazanin" panose="00000400000000000000" pitchFamily="2" charset="-78"/>
                        </a:rPr>
                        <a:t>هزاره هشتم تا ششم</a:t>
                      </a: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1512238243"/>
                  </a:ext>
                </a:extLst>
              </a:tr>
              <a:tr h="57894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روستا نشینی ، سفال نقش دار</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پنجم</a:t>
                      </a: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582982417"/>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 سفال چرخی و نقش دار، آثار فلزی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چهارم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825015376"/>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گسترش کشاورزی، آثار مفرغی و سنگی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ایلام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جدید</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سوم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938664217"/>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جدید ، معماری خشتی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ایلام میانه و نو</a:t>
                      </a: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عصر اول و دوم آهن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r>
                        <a:rPr lang="fa-IR" sz="1600" b="1" dirty="0" smtClean="0">
                          <a:cs typeface="B Nazanin" panose="00000400000000000000" pitchFamily="2" charset="-78"/>
                        </a:rPr>
                        <a:t>دوره کوچ</a:t>
                      </a: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دوم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3184173979"/>
                  </a:ext>
                </a:extLst>
              </a:tr>
              <a:tr h="40074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 آثار</a:t>
                      </a:r>
                      <a:r>
                        <a:rPr lang="fa-IR" sz="1600" b="1" baseline="0" dirty="0" smtClean="0">
                          <a:cs typeface="B Nazanin" panose="00000400000000000000" pitchFamily="2" charset="-78"/>
                        </a:rPr>
                        <a:t> سفالی، سنگی، فلزی و عاجی نقش دار</a:t>
                      </a: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عصر سوم آهن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دوره کوچ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اول</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354285845"/>
                  </a:ext>
                </a:extLst>
              </a:tr>
            </a:tbl>
          </a:graphicData>
        </a:graphic>
      </p:graphicFrame>
      <p:sp>
        <p:nvSpPr>
          <p:cNvPr id="12" name="Rectangle 11"/>
          <p:cNvSpPr/>
          <p:nvPr/>
        </p:nvSpPr>
        <p:spPr>
          <a:xfrm>
            <a:off x="6633427" y="692696"/>
            <a:ext cx="2127505" cy="461665"/>
          </a:xfrm>
          <a:prstGeom prst="rect">
            <a:avLst/>
          </a:prstGeom>
        </p:spPr>
        <p:txBody>
          <a:bodyPr wrap="none">
            <a:spAutoFit/>
          </a:bodyPr>
          <a:lstStyle/>
          <a:p>
            <a:r>
              <a:rPr lang="fa-IR" sz="2400" b="1" dirty="0" smtClean="0">
                <a:cs typeface="B Nazanin" panose="00000400000000000000" pitchFamily="2" charset="-78"/>
              </a:rPr>
              <a:t>دوره </a:t>
            </a:r>
            <a:r>
              <a:rPr lang="fa-IR" sz="2400" b="1" dirty="0">
                <a:cs typeface="B Nazanin" panose="00000400000000000000" pitchFamily="2" charset="-78"/>
              </a:rPr>
              <a:t>پیش تاریخی </a:t>
            </a:r>
          </a:p>
        </p:txBody>
      </p:sp>
    </p:spTree>
    <p:extLst>
      <p:ext uri="{BB962C8B-B14F-4D97-AF65-F5344CB8AC3E}">
        <p14:creationId xmlns:p14="http://schemas.microsoft.com/office/powerpoint/2010/main" val="1655430244"/>
      </p:ext>
    </p:extLst>
  </p:cSld>
  <p:clrMapOvr>
    <a:masterClrMapping/>
  </p:clrMapOvr>
  <p:transition spd="slow" advTm="3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50824" y="980728"/>
            <a:ext cx="5737600" cy="1938992"/>
          </a:xfrm>
          <a:prstGeom prst="rect">
            <a:avLst/>
          </a:prstGeom>
        </p:spPr>
        <p:txBody>
          <a:bodyPr wrap="square">
            <a:spAutoFit/>
          </a:bodyPr>
          <a:lstStyle/>
          <a:p>
            <a:r>
              <a:rPr lang="fa-IR" sz="2800" b="1" dirty="0">
                <a:cs typeface="B Nazanin" panose="00000400000000000000" pitchFamily="2" charset="-78"/>
              </a:rPr>
              <a:t>دوران </a:t>
            </a:r>
            <a:r>
              <a:rPr lang="fa-IR" sz="2800" b="1" dirty="0" smtClean="0">
                <a:cs typeface="B Nazanin" panose="00000400000000000000" pitchFamily="2" charset="-78"/>
              </a:rPr>
              <a:t>آغازین</a:t>
            </a:r>
          </a:p>
          <a:p>
            <a:endParaRPr lang="fa-IR" sz="2800" b="1" dirty="0" smtClean="0">
              <a:cs typeface="B Nazanin" panose="00000400000000000000" pitchFamily="2" charset="-78"/>
            </a:endParaRPr>
          </a:p>
          <a:p>
            <a:r>
              <a:rPr lang="fa-IR" sz="1600" b="1" dirty="0" smtClean="0">
                <a:cs typeface="B Nazanin" panose="00000400000000000000" pitchFamily="2" charset="-78"/>
              </a:rPr>
              <a:t>جلوه های هنر در ایران به دوره نو سنگی (هزاره هشتم پیش از میلاد) بر می گردد.</a:t>
            </a:r>
          </a:p>
          <a:p>
            <a:r>
              <a:rPr lang="fa-IR" sz="1600" b="1" dirty="0" smtClean="0">
                <a:cs typeface="B Nazanin" panose="00000400000000000000" pitchFamily="2" charset="-78"/>
              </a:rPr>
              <a:t>قدیمی ترین نمونه آثار در نقاشی های غارهای منطقه لرستان به ویژه در دوشه، هومیان، کوهدشت دید.</a:t>
            </a:r>
            <a:endParaRPr lang="en-US" sz="1600" dirty="0"/>
          </a:p>
        </p:txBody>
      </p:sp>
      <p:pic>
        <p:nvPicPr>
          <p:cNvPr id="1028" name="Picture 4" descr="Image result for دیوارنگاری غار دوشه، خرم آباد، لرستان، حدود هزاره هشتم پ.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84984"/>
            <a:ext cx="3816424" cy="25442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دیوارنگاری غار دوشه، خرم آباد، لرستان، حدود هزاره هشتم پ.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063" y="3284984"/>
            <a:ext cx="3673562" cy="25442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03648" y="6021288"/>
            <a:ext cx="6120680" cy="400110"/>
          </a:xfrm>
          <a:prstGeom prst="rect">
            <a:avLst/>
          </a:prstGeom>
        </p:spPr>
        <p:txBody>
          <a:bodyPr wrap="square">
            <a:spAutoFit/>
          </a:bodyPr>
          <a:lstStyle/>
          <a:p>
            <a:r>
              <a:rPr lang="en-US" sz="2000" b="1" dirty="0">
                <a:cs typeface="B Nazanin" panose="00000400000000000000" pitchFamily="2" charset="-78"/>
              </a:rPr>
              <a:t> </a:t>
            </a:r>
            <a:r>
              <a:rPr lang="fa-IR" sz="2000" b="1" dirty="0" smtClean="0">
                <a:cs typeface="B Nazanin" panose="00000400000000000000" pitchFamily="2" charset="-78"/>
              </a:rPr>
              <a:t>دیوار نگاری غار توشه، خرم آباد، لرستان، هزاره هشتم ب.م</a:t>
            </a:r>
            <a:endParaRPr lang="en-US" sz="2000" b="1" dirty="0">
              <a:cs typeface="B Nazanin" panose="00000400000000000000" pitchFamily="2" charset="-78"/>
            </a:endParaRPr>
          </a:p>
        </p:txBody>
      </p:sp>
    </p:spTree>
    <p:extLst>
      <p:ext uri="{BB962C8B-B14F-4D97-AF65-F5344CB8AC3E}">
        <p14:creationId xmlns:p14="http://schemas.microsoft.com/office/powerpoint/2010/main" val="1374381761"/>
      </p:ext>
    </p:extLst>
  </p:cSld>
  <p:clrMapOvr>
    <a:masterClrMapping/>
  </p:clrMapOvr>
  <p:transition spd="slow" advTm="3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980728"/>
            <a:ext cx="7092280" cy="1200329"/>
          </a:xfrm>
          <a:prstGeom prst="rect">
            <a:avLst/>
          </a:prstGeom>
        </p:spPr>
        <p:txBody>
          <a:bodyPr wrap="square">
            <a:spAutoFit/>
          </a:bodyPr>
          <a:lstStyle/>
          <a:p>
            <a:pPr algn="just"/>
            <a:r>
              <a:rPr lang="ar-SA" b="1" dirty="0">
                <a:latin typeface="Calibri" panose="020F0502020204030204" pitchFamily="34" charset="0"/>
                <a:ea typeface="Calibri" panose="020F0502020204030204" pitchFamily="34" charset="0"/>
                <a:cs typeface="B Nazanin" panose="00000400000000000000" pitchFamily="2" charset="-78"/>
              </a:rPr>
              <a:t>ادامه این تحول فرهنگی و هنری در دیگر مناطق کوه های زاگرس نیز مشاهده می شود. اولین نمونه های سفالگری که شاید قبل از </a:t>
            </a:r>
            <a:r>
              <a:rPr lang="ar-SA" b="1" dirty="0" smtClean="0">
                <a:latin typeface="Calibri" panose="020F0502020204030204" pitchFamily="34" charset="0"/>
                <a:ea typeface="Calibri" panose="020F0502020204030204" pitchFamily="34" charset="0"/>
                <a:cs typeface="B Nazanin" panose="00000400000000000000" pitchFamily="2" charset="-78"/>
              </a:rPr>
              <a:t>هزاره</a:t>
            </a:r>
            <a:r>
              <a:rPr lang="en-US" b="1" dirty="0" smtClean="0">
                <a:latin typeface="Calibri" panose="020F0502020204030204" pitchFamily="34" charset="0"/>
                <a:ea typeface="Calibri" panose="020F0502020204030204" pitchFamily="34" charset="0"/>
                <a:cs typeface="B Nazanin" panose="00000400000000000000" pitchFamily="2" charset="-78"/>
              </a:rPr>
              <a:t>  </a:t>
            </a:r>
            <a:r>
              <a:rPr lang="ar-SA" b="1" dirty="0">
                <a:cs typeface="B Nazanin" panose="00000400000000000000" pitchFamily="2" charset="-78"/>
              </a:rPr>
              <a:t>هشتم پ.م نیز وجود داشته را می توان در این مناطق دید. این سفالینه ها همگی دست ساز هستند که پس از مدت زمانی به شکل منقوش </a:t>
            </a:r>
            <a:r>
              <a:rPr lang="ar-SA" b="1" dirty="0" smtClean="0">
                <a:cs typeface="B Nazanin" panose="00000400000000000000" pitchFamily="2" charset="-78"/>
              </a:rPr>
              <a:t>درآمدند</a:t>
            </a:r>
            <a:r>
              <a:rPr lang="en-US" b="1" dirty="0" smtClean="0">
                <a:cs typeface="B Nazanin" panose="00000400000000000000" pitchFamily="2" charset="-78"/>
              </a:rPr>
              <a:t>.</a:t>
            </a:r>
            <a:endParaRPr lang="en-US" b="1" dirty="0">
              <a:cs typeface="B Nazanin" panose="00000400000000000000" pitchFamily="2" charset="-78"/>
            </a:endParaRPr>
          </a:p>
        </p:txBody>
      </p:sp>
      <p:pic>
        <p:nvPicPr>
          <p:cNvPr id="8" name="Picture 7" descr="Image result for ظرف سفالین، تل باکون (."/>
          <p:cNvPicPr/>
          <p:nvPr/>
        </p:nvPicPr>
        <p:blipFill>
          <a:blip r:embed="rId2">
            <a:extLst>
              <a:ext uri="{28A0092B-C50C-407E-A947-70E740481C1C}">
                <a14:useLocalDpi xmlns:a14="http://schemas.microsoft.com/office/drawing/2010/main" val="0"/>
              </a:ext>
            </a:extLst>
          </a:blip>
          <a:srcRect/>
          <a:stretch>
            <a:fillRect/>
          </a:stretch>
        </p:blipFill>
        <p:spPr bwMode="auto">
          <a:xfrm>
            <a:off x="971600" y="2458056"/>
            <a:ext cx="5184576" cy="3402743"/>
          </a:xfrm>
          <a:prstGeom prst="rect">
            <a:avLst/>
          </a:prstGeom>
          <a:noFill/>
          <a:ln>
            <a:noFill/>
          </a:ln>
        </p:spPr>
      </p:pic>
      <p:sp>
        <p:nvSpPr>
          <p:cNvPr id="9" name="Rectangle 8"/>
          <p:cNvSpPr/>
          <p:nvPr/>
        </p:nvSpPr>
        <p:spPr>
          <a:xfrm>
            <a:off x="1043608" y="5945613"/>
            <a:ext cx="4878288" cy="369332"/>
          </a:xfrm>
          <a:prstGeom prst="rect">
            <a:avLst/>
          </a:prstGeom>
        </p:spPr>
        <p:txBody>
          <a:bodyPr wrap="square">
            <a:spAutoFit/>
          </a:bodyPr>
          <a:lstStyle/>
          <a:p>
            <a:r>
              <a:rPr lang="fa-IR" b="1" dirty="0" smtClean="0">
                <a:cs typeface="B Nazanin" panose="00000400000000000000" pitchFamily="2" charset="-78"/>
              </a:rPr>
              <a:t>ظرف سفالین، تل باکون (نزدیک تخت جمشید) 4500 پ.م</a:t>
            </a:r>
            <a:endParaRPr lang="en-US" b="1" dirty="0">
              <a:cs typeface="B Nazanin" panose="00000400000000000000" pitchFamily="2" charset="-78"/>
            </a:endParaRPr>
          </a:p>
        </p:txBody>
      </p:sp>
    </p:spTree>
    <p:extLst>
      <p:ext uri="{BB962C8B-B14F-4D97-AF65-F5344CB8AC3E}">
        <p14:creationId xmlns:p14="http://schemas.microsoft.com/office/powerpoint/2010/main" val="149408490"/>
      </p:ext>
    </p:extLst>
  </p:cSld>
  <p:clrMapOvr>
    <a:masterClrMapping/>
  </p:clrMapOvr>
  <p:transition spd="slow" advTm="3000">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جام سفالین شو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16554"/>
            <a:ext cx="2880320" cy="53573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16540" y="6488668"/>
            <a:ext cx="4052713" cy="369332"/>
          </a:xfrm>
          <a:prstGeom prst="rect">
            <a:avLst/>
          </a:prstGeom>
        </p:spPr>
        <p:txBody>
          <a:bodyPr wrap="none">
            <a:spAutoFit/>
          </a:bodyPr>
          <a:lstStyle/>
          <a:p>
            <a:r>
              <a:rPr lang="fa-IR" b="1" dirty="0">
                <a:cs typeface="B Nazanin" panose="00000400000000000000" pitchFamily="2" charset="-78"/>
              </a:rPr>
              <a:t>جام سفالین ، شوش ، خوزستان ، حدود 4000 </a:t>
            </a:r>
            <a:r>
              <a:rPr lang="fa-IR" b="1" dirty="0" smtClean="0">
                <a:cs typeface="B Nazanin" panose="00000400000000000000" pitchFamily="2" charset="-78"/>
              </a:rPr>
              <a:t>پ .م</a:t>
            </a:r>
            <a:endParaRPr lang="en-US" b="1" dirty="0">
              <a:cs typeface="B Nazanin" panose="00000400000000000000" pitchFamily="2" charset="-78"/>
            </a:endParaRPr>
          </a:p>
        </p:txBody>
      </p:sp>
      <p:sp>
        <p:nvSpPr>
          <p:cNvPr id="5" name="Rectangle 4"/>
          <p:cNvSpPr/>
          <p:nvPr/>
        </p:nvSpPr>
        <p:spPr>
          <a:xfrm>
            <a:off x="4265261" y="1098948"/>
            <a:ext cx="4551219" cy="5078313"/>
          </a:xfrm>
          <a:prstGeom prst="rect">
            <a:avLst/>
          </a:prstGeom>
        </p:spPr>
        <p:txBody>
          <a:bodyPr wrap="square">
            <a:spAutoFit/>
          </a:bodyPr>
          <a:lstStyle/>
          <a:p>
            <a:pPr algn="just">
              <a:lnSpc>
                <a:spcPct val="150000"/>
              </a:lnSpc>
            </a:pPr>
            <a:r>
              <a:rPr lang="ar-SA" b="1" dirty="0">
                <a:latin typeface="Calibri" panose="020F0502020204030204" pitchFamily="34" charset="0"/>
                <a:ea typeface="Calibri" panose="020F0502020204030204" pitchFamily="34" charset="0"/>
                <a:cs typeface="B Nazanin" panose="00000400000000000000" pitchFamily="2" charset="-78"/>
              </a:rPr>
              <a:t>مشخص ترین نوع سفالگری به رنگ های قرمز و </a:t>
            </a:r>
            <a:r>
              <a:rPr lang="ar-SA" b="1" dirty="0" smtClean="0">
                <a:latin typeface="Calibri" panose="020F0502020204030204" pitchFamily="34" charset="0"/>
                <a:ea typeface="Calibri" panose="020F0502020204030204" pitchFamily="34" charset="0"/>
                <a:cs typeface="B Nazanin" panose="00000400000000000000" pitchFamily="2" charset="-78"/>
              </a:rPr>
              <a:t>زرد </a:t>
            </a:r>
            <a:r>
              <a:rPr lang="ar-SA" b="1" dirty="0">
                <a:latin typeface="Calibri" panose="020F0502020204030204" pitchFamily="34" charset="0"/>
                <a:ea typeface="Calibri" panose="020F0502020204030204" pitchFamily="34" charset="0"/>
                <a:cs typeface="B Nazanin" panose="00000400000000000000" pitchFamily="2" charset="-78"/>
              </a:rPr>
              <a:t>نخودی در دوره معروف به عصر مس و سنگ ، منقوش شده به رنگ سیاه و با طرح های هندسی که بیشتر به شیوه  هاشورزنی هستند، دیده می شوند. از این رو به نظر می رسد پیشینه سفالگری منقوش در ایران به حدود هزاره پنجم پ.م بازمی گردد که با استفاده از نقوش جانوری و هندسی نقاشی شده اند. </a:t>
            </a:r>
            <a:endParaRPr lang="fa-IR" b="1" dirty="0" smtClean="0">
              <a:latin typeface="Calibri" panose="020F0502020204030204" pitchFamily="34" charset="0"/>
              <a:ea typeface="Calibri" panose="020F0502020204030204" pitchFamily="34" charset="0"/>
              <a:cs typeface="B Nazanin" panose="00000400000000000000" pitchFamily="2" charset="-78"/>
            </a:endParaRPr>
          </a:p>
          <a:p>
            <a:pPr algn="just">
              <a:lnSpc>
                <a:spcPct val="150000"/>
              </a:lnSpc>
            </a:pPr>
            <a:endParaRPr lang="fa-IR" b="1" dirty="0">
              <a:latin typeface="Calibri" panose="020F0502020204030204" pitchFamily="34" charset="0"/>
              <a:cs typeface="B Nazanin" panose="00000400000000000000" pitchFamily="2" charset="-78"/>
            </a:endParaRPr>
          </a:p>
          <a:p>
            <a:pPr algn="just">
              <a:lnSpc>
                <a:spcPct val="150000"/>
              </a:lnSpc>
            </a:pPr>
            <a:r>
              <a:rPr lang="ar-SA" b="1" dirty="0">
                <a:cs typeface="B Nazanin" panose="00000400000000000000" pitchFamily="2" charset="-78"/>
              </a:rPr>
              <a:t>اشیاء سفالی شامل کاسه، ظروف دهان گشاد، جام و پیاله </a:t>
            </a:r>
            <a:r>
              <a:rPr lang="ar-SA" b="1" dirty="0" smtClean="0">
                <a:cs typeface="B Nazanin" panose="00000400000000000000" pitchFamily="2" charset="-78"/>
              </a:rPr>
              <a:t>های</a:t>
            </a:r>
            <a:r>
              <a:rPr lang="fa-IR" b="1" dirty="0" smtClean="0">
                <a:cs typeface="B Nazanin" panose="00000400000000000000" pitchFamily="2" charset="-78"/>
              </a:rPr>
              <a:t> </a:t>
            </a:r>
            <a:r>
              <a:rPr lang="ar-SA" b="1" dirty="0" smtClean="0">
                <a:cs typeface="B Nazanin" panose="00000400000000000000" pitchFamily="2" charset="-78"/>
              </a:rPr>
              <a:t>کرم </a:t>
            </a:r>
            <a:r>
              <a:rPr lang="ar-SA" b="1" dirty="0">
                <a:cs typeface="B Nazanin" panose="00000400000000000000" pitchFamily="2" charset="-78"/>
              </a:rPr>
              <a:t>یا زرد نخودی است که با رنگ سیاه یا قهوه ای تیره </a:t>
            </a:r>
            <a:r>
              <a:rPr lang="fa-IR" b="1" dirty="0" smtClean="0">
                <a:cs typeface="B Nazanin" panose="00000400000000000000" pitchFamily="2" charset="-78"/>
              </a:rPr>
              <a:t>که </a:t>
            </a:r>
            <a:r>
              <a:rPr lang="ar-SA" b="1" dirty="0" smtClean="0">
                <a:cs typeface="B Nazanin" panose="00000400000000000000" pitchFamily="2" charset="-78"/>
              </a:rPr>
              <a:t>معمولا</a:t>
            </a:r>
            <a:r>
              <a:rPr lang="fa-IR" b="1" dirty="0" smtClean="0">
                <a:cs typeface="B Nazanin" panose="00000400000000000000" pitchFamily="2" charset="-78"/>
              </a:rPr>
              <a:t> به صورت</a:t>
            </a:r>
            <a:r>
              <a:rPr lang="ar-SA" b="1" dirty="0" smtClean="0">
                <a:cs typeface="B Nazanin" panose="00000400000000000000" pitchFamily="2" charset="-78"/>
              </a:rPr>
              <a:t> </a:t>
            </a:r>
            <a:r>
              <a:rPr lang="ar-SA" b="1" dirty="0">
                <a:cs typeface="B Nazanin" panose="00000400000000000000" pitchFamily="2" charset="-78"/>
              </a:rPr>
              <a:t>هندسی، جانوری و تلفیقی، نقش پردازی شده </a:t>
            </a:r>
            <a:r>
              <a:rPr lang="ar-SA" b="1" dirty="0" smtClean="0">
                <a:cs typeface="B Nazanin" panose="00000400000000000000" pitchFamily="2" charset="-78"/>
              </a:rPr>
              <a:t>اند</a:t>
            </a:r>
            <a:r>
              <a:rPr lang="fa-IR" b="1" dirty="0" smtClean="0">
                <a:cs typeface="B Nazanin" panose="00000400000000000000" pitchFamily="2" charset="-78"/>
              </a:rPr>
              <a:t>.</a:t>
            </a:r>
            <a:r>
              <a:rPr lang="ar-SA" b="1" dirty="0" smtClean="0">
                <a:cs typeface="B Nazanin" panose="00000400000000000000" pitchFamily="2" charset="-78"/>
              </a:rPr>
              <a:t> </a:t>
            </a:r>
            <a:endParaRPr lang="en-US" b="1" dirty="0">
              <a:cs typeface="B Nazanin" panose="00000400000000000000" pitchFamily="2" charset="-78"/>
            </a:endParaRPr>
          </a:p>
        </p:txBody>
      </p:sp>
    </p:spTree>
    <p:extLst>
      <p:ext uri="{BB962C8B-B14F-4D97-AF65-F5344CB8AC3E}">
        <p14:creationId xmlns:p14="http://schemas.microsoft.com/office/powerpoint/2010/main" val="1381761235"/>
      </p:ext>
    </p:extLst>
  </p:cSld>
  <p:clrMapOvr>
    <a:masterClrMapping/>
  </p:clrMapOvr>
  <p:transition spd="slow" advTm="3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1052736"/>
            <a:ext cx="6516216" cy="1338828"/>
          </a:xfrm>
          <a:prstGeom prst="rect">
            <a:avLst/>
          </a:prstGeom>
        </p:spPr>
        <p:txBody>
          <a:bodyPr wrap="square">
            <a:spAutoFit/>
          </a:bodyPr>
          <a:lstStyle/>
          <a:p>
            <a:pPr algn="just">
              <a:lnSpc>
                <a:spcPct val="150000"/>
              </a:lnSpc>
            </a:pPr>
            <a:r>
              <a:rPr lang="ar-SA" b="1" dirty="0">
                <a:latin typeface="Calibri" panose="020F0502020204030204" pitchFamily="34" charset="0"/>
                <a:ea typeface="Calibri" panose="020F0502020204030204" pitchFamily="34" charset="0"/>
                <a:cs typeface="B Nazanin" panose="00000400000000000000" pitchFamily="2" charset="-78"/>
              </a:rPr>
              <a:t>بر اساس یافته های شهر سوخته (در سیستان) با تاریخی در حدود هزاره سوم پ.م، چنین به نظر می رسد که </a:t>
            </a:r>
            <a:r>
              <a:rPr lang="ar-SA" b="1" dirty="0" smtClean="0">
                <a:latin typeface="Calibri" panose="020F0502020204030204" pitchFamily="34" charset="0"/>
                <a:ea typeface="Calibri" panose="020F0502020204030204" pitchFamily="34" charset="0"/>
                <a:cs typeface="B Nazanin" panose="00000400000000000000" pitchFamily="2" charset="-78"/>
              </a:rPr>
              <a:t>این</a:t>
            </a:r>
            <a:r>
              <a:rPr lang="fa-IR" b="1" dirty="0" smtClean="0">
                <a:latin typeface="Calibri" panose="020F0502020204030204" pitchFamily="34" charset="0"/>
                <a:ea typeface="Calibri" panose="020F0502020204030204" pitchFamily="34" charset="0"/>
                <a:cs typeface="B Nazanin" panose="00000400000000000000" pitchFamily="2" charset="-78"/>
              </a:rPr>
              <a:t> </a:t>
            </a:r>
            <a:r>
              <a:rPr lang="ar-SA" b="1" dirty="0" smtClean="0">
                <a:cs typeface="B Nazanin" panose="00000400000000000000" pitchFamily="2" charset="-78"/>
              </a:rPr>
              <a:t>شهر </a:t>
            </a:r>
            <a:r>
              <a:rPr lang="ar-SA" b="1" dirty="0">
                <a:cs typeface="B Nazanin" panose="00000400000000000000" pitchFamily="2" charset="-78"/>
              </a:rPr>
              <a:t>مهمترین مرکز صنعت مفرغ </a:t>
            </a:r>
            <a:r>
              <a:rPr lang="ar-SA" b="1" dirty="0" smtClean="0">
                <a:cs typeface="B Nazanin" panose="00000400000000000000" pitchFamily="2" charset="-78"/>
              </a:rPr>
              <a:t>سازی</a:t>
            </a:r>
            <a:r>
              <a:rPr lang="fa-IR" b="1" dirty="0">
                <a:cs typeface="B Nazanin" panose="00000400000000000000" pitchFamily="2" charset="-78"/>
              </a:rPr>
              <a:t> در شرق ایران به شمار می رفته است. </a:t>
            </a:r>
            <a:endParaRPr lang="en-US" b="1"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356992"/>
            <a:ext cx="4094211" cy="260805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112" y="3356992"/>
            <a:ext cx="3661263" cy="2615188"/>
          </a:xfrm>
          <a:prstGeom prst="rect">
            <a:avLst/>
          </a:prstGeom>
        </p:spPr>
      </p:pic>
      <p:sp>
        <p:nvSpPr>
          <p:cNvPr id="7" name="Rectangle 6"/>
          <p:cNvSpPr/>
          <p:nvPr/>
        </p:nvSpPr>
        <p:spPr>
          <a:xfrm>
            <a:off x="2592115" y="6337444"/>
            <a:ext cx="2898550" cy="369332"/>
          </a:xfrm>
          <a:prstGeom prst="rect">
            <a:avLst/>
          </a:prstGeom>
        </p:spPr>
        <p:txBody>
          <a:bodyPr wrap="none">
            <a:spAutoFit/>
          </a:bodyPr>
          <a:lstStyle/>
          <a:p>
            <a:r>
              <a:rPr lang="fa-IR" b="1" dirty="0" smtClean="0">
                <a:cs typeface="B Nazanin" panose="00000400000000000000" pitchFamily="2" charset="-78"/>
              </a:rPr>
              <a:t>آثار سنگی جیرفت هزاره سوم پ.م</a:t>
            </a:r>
            <a:endParaRPr lang="en-US" dirty="0"/>
          </a:p>
        </p:txBody>
      </p:sp>
    </p:spTree>
    <p:extLst>
      <p:ext uri="{BB962C8B-B14F-4D97-AF65-F5344CB8AC3E}">
        <p14:creationId xmlns:p14="http://schemas.microsoft.com/office/powerpoint/2010/main" val="1145912436"/>
      </p:ext>
    </p:extLst>
  </p:cSld>
  <p:clrMapOvr>
    <a:masterClrMapping/>
  </p:clrMapOvr>
  <p:transition spd="slow" advTm="3000">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8" y="3296877"/>
            <a:ext cx="3836700" cy="255314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284984"/>
            <a:ext cx="4148866" cy="2553149"/>
          </a:xfrm>
          <a:prstGeom prst="rect">
            <a:avLst/>
          </a:prstGeom>
        </p:spPr>
      </p:pic>
      <p:sp>
        <p:nvSpPr>
          <p:cNvPr id="4" name="Rectangle 3"/>
          <p:cNvSpPr/>
          <p:nvPr/>
        </p:nvSpPr>
        <p:spPr>
          <a:xfrm>
            <a:off x="2051720" y="1196752"/>
            <a:ext cx="6228184" cy="977191"/>
          </a:xfrm>
          <a:prstGeom prst="rect">
            <a:avLst/>
          </a:prstGeom>
        </p:spPr>
        <p:txBody>
          <a:bodyPr wrap="square">
            <a:spAutoFit/>
          </a:bodyPr>
          <a:lstStyle/>
          <a:p>
            <a:pPr algn="just">
              <a:lnSpc>
                <a:spcPct val="150000"/>
              </a:lnSpc>
            </a:pPr>
            <a:r>
              <a:rPr lang="fa-IR" sz="2000" b="1" dirty="0">
                <a:cs typeface="B Nazanin" panose="00000400000000000000" pitchFamily="2" charset="-78"/>
              </a:rPr>
              <a:t>در </a:t>
            </a:r>
            <a:r>
              <a:rPr lang="fa-IR" sz="2000" b="1" dirty="0" smtClean="0">
                <a:cs typeface="B Nazanin" panose="00000400000000000000" pitchFamily="2" charset="-78"/>
              </a:rPr>
              <a:t>شهر سوخته خانه </a:t>
            </a:r>
            <a:r>
              <a:rPr lang="fa-IR" sz="2000" b="1" dirty="0">
                <a:cs typeface="B Nazanin" panose="00000400000000000000" pitchFamily="2" charset="-78"/>
              </a:rPr>
              <a:t>هایی به صورت پلکانی ساخته شده که سطح دیوار آنها با اندودی از گل و مواد آهکی پوشیده می شده است. </a:t>
            </a:r>
            <a:endParaRPr lang="en-US" sz="2000" b="1" dirty="0">
              <a:cs typeface="B Nazanin" panose="00000400000000000000" pitchFamily="2" charset="-78"/>
            </a:endParaRPr>
          </a:p>
        </p:txBody>
      </p:sp>
      <p:sp>
        <p:nvSpPr>
          <p:cNvPr id="5" name="Rectangle 4"/>
          <p:cNvSpPr/>
          <p:nvPr/>
        </p:nvSpPr>
        <p:spPr>
          <a:xfrm>
            <a:off x="3026207" y="6165908"/>
            <a:ext cx="2553905" cy="369332"/>
          </a:xfrm>
          <a:prstGeom prst="rect">
            <a:avLst/>
          </a:prstGeom>
        </p:spPr>
        <p:txBody>
          <a:bodyPr wrap="none">
            <a:spAutoFit/>
          </a:bodyPr>
          <a:lstStyle/>
          <a:p>
            <a:r>
              <a:rPr lang="fa-IR" b="1" dirty="0" smtClean="0">
                <a:cs typeface="B Nazanin" panose="00000400000000000000" pitchFamily="2" charset="-78"/>
              </a:rPr>
              <a:t>شهر سوخته و شگفتی های آن</a:t>
            </a:r>
            <a:endParaRPr lang="en-US" dirty="0"/>
          </a:p>
        </p:txBody>
      </p:sp>
    </p:spTree>
    <p:extLst>
      <p:ext uri="{BB962C8B-B14F-4D97-AF65-F5344CB8AC3E}">
        <p14:creationId xmlns:p14="http://schemas.microsoft.com/office/powerpoint/2010/main" val="3362500983"/>
      </p:ext>
    </p:extLst>
  </p:cSld>
  <p:clrMapOvr>
    <a:masterClrMapping/>
  </p:clrMapOvr>
  <p:transition spd="slow" advTm="3000">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3625</TotalTime>
  <Words>756</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 Nazanin</vt:lpstr>
      <vt:lpstr>Calibri</vt:lpstr>
      <vt:lpstr>Constantia</vt:lpstr>
      <vt:lpstr>Majalla UI</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Dear User</dc:creator>
  <cp:lastModifiedBy>admin</cp:lastModifiedBy>
  <cp:revision>268</cp:revision>
  <dcterms:created xsi:type="dcterms:W3CDTF">2013-02-15T14:40:19Z</dcterms:created>
  <dcterms:modified xsi:type="dcterms:W3CDTF">2020-03-10T21:59:19Z</dcterms:modified>
</cp:coreProperties>
</file>