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6" r:id="rId1"/>
  </p:sldMasterIdLst>
  <p:notesMasterIdLst>
    <p:notesMasterId r:id="rId16"/>
  </p:notesMasterIdLst>
  <p:sldIdLst>
    <p:sldId id="293" r:id="rId2"/>
    <p:sldId id="261" r:id="rId3"/>
    <p:sldId id="297" r:id="rId4"/>
    <p:sldId id="294" r:id="rId5"/>
    <p:sldId id="295" r:id="rId6"/>
    <p:sldId id="298" r:id="rId7"/>
    <p:sldId id="296" r:id="rId8"/>
    <p:sldId id="299" r:id="rId9"/>
    <p:sldId id="300" r:id="rId10"/>
    <p:sldId id="301" r:id="rId11"/>
    <p:sldId id="302" r:id="rId12"/>
    <p:sldId id="303" r:id="rId13"/>
    <p:sldId id="304" r:id="rId14"/>
    <p:sldId id="305"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80" autoAdjust="0"/>
    <p:restoredTop sz="87101" autoAdjust="0"/>
  </p:normalViewPr>
  <p:slideViewPr>
    <p:cSldViewPr>
      <p:cViewPr varScale="1">
        <p:scale>
          <a:sx n="64" d="100"/>
          <a:sy n="64" d="100"/>
        </p:scale>
        <p:origin x="72" y="48"/>
      </p:cViewPr>
      <p:guideLst>
        <p:guide orient="horz" pos="2160"/>
        <p:guide pos="2880"/>
      </p:guideLst>
    </p:cSldViewPr>
  </p:slideViewPr>
  <p:notesTextViewPr>
    <p:cViewPr>
      <p:scale>
        <a:sx n="1" d="1"/>
        <a:sy n="1" d="1"/>
      </p:scale>
      <p:origin x="0" y="0"/>
    </p:cViewPr>
  </p:notesTextViewPr>
  <p:sorterViewPr>
    <p:cViewPr>
      <p:scale>
        <a:sx n="77" d="100"/>
        <a:sy n="7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752BBE-7A6B-4BE0-BCC3-564CC43B56EB}" type="datetimeFigureOut">
              <a:rPr lang="en-US" smtClean="0"/>
              <a:pPr/>
              <a:t>3/10/2020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1C16B-9D58-4FDA-A239-BFD5C88C5B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1C8B1C-9F15-47EB-83DF-2BBC7D86666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advTm="3000">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1C8B1C-9F15-47EB-83DF-2BBC7D866666}" type="slidenum">
              <a:rPr lang="fa-IR" smtClean="0"/>
              <a:pPr/>
              <a:t>‹#›</a:t>
            </a:fld>
            <a:endParaRPr lang="fa-IR"/>
          </a:p>
        </p:txBody>
      </p:sp>
    </p:spTree>
  </p:cSld>
  <p:clrMapOvr>
    <a:masterClrMapping/>
  </p:clrMapOvr>
  <p:transition spd="slow" advTm="3000">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B107BB-E2A1-4354-ADD4-123F353C9557}" type="datetimeFigureOut">
              <a:rPr lang="fa-IR" smtClean="0"/>
              <a:pPr/>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F81C8B1C-9F15-47EB-83DF-2BBC7D866666}"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advTm="3000">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B107BB-E2A1-4354-ADD4-123F353C9557}" type="datetimeFigureOut">
              <a:rPr lang="fa-IR" smtClean="0"/>
              <a:pPr/>
              <a:t>16/07/1441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1C8B1C-9F15-47EB-83DF-2BBC7D866666}"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ransition spd="slow" advTm="3000">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692696"/>
            <a:ext cx="6120680" cy="50941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62004429"/>
      </p:ext>
    </p:extLst>
  </p:cSld>
  <p:clrMapOvr>
    <a:masterClrMapping/>
  </p:clrMapOvr>
  <p:transition spd="slow" advTm="3000">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9952" y="1268760"/>
            <a:ext cx="4572000" cy="888705"/>
          </a:xfrm>
          <a:prstGeom prst="rect">
            <a:avLst/>
          </a:prstGeom>
        </p:spPr>
        <p:txBody>
          <a:bodyPr>
            <a:spAutoFit/>
          </a:bodyPr>
          <a:lstStyle/>
          <a:p>
            <a:pPr algn="just">
              <a:lnSpc>
                <a:spcPct val="150000"/>
              </a:lnSpc>
            </a:pPr>
            <a:r>
              <a:rPr lang="fa-IR" b="1" dirty="0" smtClean="0">
                <a:cs typeface="B Nazanin" panose="00000400000000000000" pitchFamily="2" charset="-78"/>
              </a:rPr>
              <a:t>لوله های سفالینی برای آبرسانی در خانه ها وجود داشته است.</a:t>
            </a: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157465"/>
            <a:ext cx="4608512" cy="351466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5116" y="2852936"/>
            <a:ext cx="3376836" cy="2664296"/>
          </a:xfrm>
          <a:prstGeom prst="rect">
            <a:avLst/>
          </a:prstGeom>
        </p:spPr>
      </p:pic>
      <p:sp>
        <p:nvSpPr>
          <p:cNvPr id="5" name="Rectangle 4"/>
          <p:cNvSpPr/>
          <p:nvPr/>
        </p:nvSpPr>
        <p:spPr>
          <a:xfrm>
            <a:off x="899592" y="5877272"/>
            <a:ext cx="7056784" cy="646331"/>
          </a:xfrm>
          <a:prstGeom prst="rect">
            <a:avLst/>
          </a:prstGeom>
        </p:spPr>
        <p:txBody>
          <a:bodyPr wrap="square">
            <a:spAutoFit/>
          </a:bodyPr>
          <a:lstStyle/>
          <a:p>
            <a:r>
              <a:rPr lang="ar-SA" b="1" dirty="0">
                <a:cs typeface="B Nazanin" panose="00000400000000000000" pitchFamily="2" charset="-78"/>
              </a:rPr>
              <a:t>روش آبیاری با لوله های سفالین در شهرهای دوره های باستان ایران(منطقه چغامیش)</a:t>
            </a:r>
            <a:endParaRPr lang="en-US" b="1" dirty="0">
              <a:cs typeface="B Nazanin" panose="00000400000000000000" pitchFamily="2" charset="-78"/>
            </a:endParaRPr>
          </a:p>
          <a:p>
            <a:endParaRPr lang="en-US" b="1" dirty="0">
              <a:cs typeface="B Nazanin" panose="00000400000000000000" pitchFamily="2" charset="-78"/>
            </a:endParaRPr>
          </a:p>
        </p:txBody>
      </p:sp>
    </p:spTree>
    <p:extLst>
      <p:ext uri="{BB962C8B-B14F-4D97-AF65-F5344CB8AC3E}">
        <p14:creationId xmlns:p14="http://schemas.microsoft.com/office/powerpoint/2010/main" val="402294235"/>
      </p:ext>
    </p:extLst>
  </p:cSld>
  <p:clrMapOvr>
    <a:masterClrMapping/>
  </p:clrMapOvr>
  <p:transition spd="slow" advTm="3000">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3" y="1052736"/>
            <a:ext cx="8190655" cy="1384995"/>
          </a:xfrm>
          <a:prstGeom prst="rect">
            <a:avLst/>
          </a:prstGeom>
        </p:spPr>
        <p:txBody>
          <a:bodyPr wrap="square">
            <a:spAutoFit/>
          </a:bodyPr>
          <a:lstStyle/>
          <a:p>
            <a:pPr>
              <a:lnSpc>
                <a:spcPct val="150000"/>
              </a:lnSpc>
              <a:spcAft>
                <a:spcPts val="800"/>
              </a:spcAft>
            </a:pPr>
            <a:r>
              <a:rPr lang="ar-SA" sz="2000" b="1" dirty="0">
                <a:latin typeface="Calibri" panose="020F0502020204030204" pitchFamily="34" charset="0"/>
                <a:ea typeface="Calibri" panose="020F0502020204030204" pitchFamily="34" charset="0"/>
                <a:cs typeface="B Nazanin" panose="00000400000000000000" pitchFamily="2" charset="-78"/>
              </a:rPr>
              <a:t>کشف جمجمه ای در این منطقه، دلالتی بر عمل جراحی در این زمان می </a:t>
            </a:r>
            <a:r>
              <a:rPr lang="ar-SA" sz="2000" b="1" dirty="0" smtClean="0">
                <a:latin typeface="Calibri" panose="020F0502020204030204" pitchFamily="34" charset="0"/>
                <a:ea typeface="Calibri" panose="020F0502020204030204" pitchFamily="34" charset="0"/>
                <a:cs typeface="B Nazanin" panose="00000400000000000000" pitchFamily="2" charset="-78"/>
              </a:rPr>
              <a:t>باشد</a:t>
            </a:r>
            <a:r>
              <a:rPr lang="fa-IR" sz="2000" b="1" dirty="0" smtClean="0">
                <a:latin typeface="Calibri" panose="020F0502020204030204" pitchFamily="34" charset="0"/>
                <a:ea typeface="Calibri" panose="020F0502020204030204" pitchFamily="34" charset="0"/>
                <a:cs typeface="B Nazanin" panose="00000400000000000000" pitchFamily="2" charset="-78"/>
              </a:rPr>
              <a:t>.</a:t>
            </a:r>
            <a:r>
              <a:rPr lang="ar-SA" dirty="0"/>
              <a:t> </a:t>
            </a:r>
            <a:r>
              <a:rPr lang="ar-SA" b="1" dirty="0">
                <a:cs typeface="B Nazanin" panose="00000400000000000000" pitchFamily="2" charset="-78"/>
              </a:rPr>
              <a:t>همزمان در این منطقه، هزاران قطعه  سنگ لاجورد، فیروزه و مهره های تزیینی آماده کار یافت شده که بیانگر میزان تولید این اشیاء در منطقه است.</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3" y="2500324"/>
            <a:ext cx="4680520" cy="3429999"/>
          </a:xfrm>
          <a:prstGeom prst="rect">
            <a:avLst/>
          </a:prstGeom>
        </p:spPr>
      </p:pic>
      <p:sp>
        <p:nvSpPr>
          <p:cNvPr id="5" name="Rectangle 4"/>
          <p:cNvSpPr/>
          <p:nvPr/>
        </p:nvSpPr>
        <p:spPr>
          <a:xfrm>
            <a:off x="2379511" y="6165304"/>
            <a:ext cx="4496745" cy="369332"/>
          </a:xfrm>
          <a:prstGeom prst="rect">
            <a:avLst/>
          </a:prstGeom>
        </p:spPr>
        <p:txBody>
          <a:bodyPr wrap="none">
            <a:spAutoFit/>
          </a:bodyPr>
          <a:lstStyle/>
          <a:p>
            <a:r>
              <a:rPr lang="ar-SA" b="1" dirty="0">
                <a:latin typeface="Calibri" panose="020F0502020204030204" pitchFamily="34" charset="0"/>
                <a:ea typeface="Calibri" panose="020F0502020204030204" pitchFamily="34" charset="0"/>
                <a:cs typeface="B Nazanin" panose="00000400000000000000" pitchFamily="2" charset="-78"/>
              </a:rPr>
              <a:t>جمجمه با چشم جراحی </a:t>
            </a:r>
            <a:r>
              <a:rPr lang="ar-SA" b="1" dirty="0" smtClean="0">
                <a:latin typeface="Calibri" panose="020F0502020204030204" pitchFamily="34" charset="0"/>
                <a:ea typeface="Calibri" panose="020F0502020204030204" pitchFamily="34" charset="0"/>
                <a:cs typeface="B Nazanin" panose="00000400000000000000" pitchFamily="2" charset="-78"/>
              </a:rPr>
              <a:t>شده</a:t>
            </a:r>
            <a:r>
              <a:rPr lang="fa-IR" b="1" dirty="0" smtClean="0">
                <a:latin typeface="Calibri" panose="020F0502020204030204" pitchFamily="34" charset="0"/>
                <a:ea typeface="Calibri" panose="020F0502020204030204" pitchFamily="34" charset="0"/>
                <a:cs typeface="B Nazanin" panose="00000400000000000000" pitchFamily="2" charset="-78"/>
              </a:rPr>
              <a:t> یافت شده در شهر سوخته</a:t>
            </a:r>
            <a:endParaRPr lang="en-US"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856" y="2500324"/>
            <a:ext cx="2879576" cy="2429316"/>
          </a:xfrm>
          <a:prstGeom prst="rect">
            <a:avLst/>
          </a:prstGeom>
        </p:spPr>
      </p:pic>
    </p:spTree>
    <p:extLst>
      <p:ext uri="{BB962C8B-B14F-4D97-AF65-F5344CB8AC3E}">
        <p14:creationId xmlns:p14="http://schemas.microsoft.com/office/powerpoint/2010/main" val="738036887"/>
      </p:ext>
    </p:extLst>
  </p:cSld>
  <p:clrMapOvr>
    <a:masterClrMapping/>
  </p:clrMapOvr>
  <p:transition spd="slow" advTm="3000">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80728"/>
            <a:ext cx="7902624" cy="2375009"/>
          </a:xfrm>
          <a:prstGeom prst="rect">
            <a:avLst/>
          </a:prstGeom>
        </p:spPr>
        <p:txBody>
          <a:bodyPr wrap="square">
            <a:spAutoFit/>
          </a:bodyPr>
          <a:lstStyle/>
          <a:p>
            <a:pPr algn="just">
              <a:lnSpc>
                <a:spcPct val="150000"/>
              </a:lnSpc>
              <a:spcAft>
                <a:spcPts val="800"/>
              </a:spcAft>
            </a:pPr>
            <a:r>
              <a:rPr lang="ar-SA" b="1" dirty="0">
                <a:latin typeface="Calibri" panose="020F0502020204030204" pitchFamily="34" charset="0"/>
                <a:ea typeface="Calibri" panose="020F0502020204030204" pitchFamily="34" charset="0"/>
                <a:cs typeface="B Nazanin" panose="00000400000000000000" pitchFamily="2" charset="-78"/>
              </a:rPr>
              <a:t>دشت لوت و شهرسوخته در انتهای هزاره سوم پ.م به عنوان پررونق ترین تمدن های جنوب شرقی ایران شناخته شده اند که با سرزمین های ایلام و میان رودان (بین النهرین) ارتباط داشته اند</a:t>
            </a:r>
            <a:r>
              <a:rPr lang="ar-SA" b="1" dirty="0" smtClean="0">
                <a:latin typeface="Calibri" panose="020F0502020204030204" pitchFamily="34" charset="0"/>
                <a:ea typeface="Calibri" panose="020F0502020204030204" pitchFamily="34" charset="0"/>
                <a:cs typeface="B Nazanin" panose="00000400000000000000" pitchFamily="2" charset="-78"/>
              </a:rPr>
              <a:t>.</a:t>
            </a:r>
            <a:endParaRPr lang="fa-IR" b="1" dirty="0" smtClean="0">
              <a:latin typeface="Calibri" panose="020F0502020204030204" pitchFamily="34" charset="0"/>
              <a:ea typeface="Calibri" panose="020F0502020204030204" pitchFamily="34" charset="0"/>
              <a:cs typeface="B Nazanin" panose="00000400000000000000" pitchFamily="2" charset="-78"/>
            </a:endParaRPr>
          </a:p>
          <a:p>
            <a:pPr algn="just">
              <a:lnSpc>
                <a:spcPct val="150000"/>
              </a:lnSpc>
              <a:spcAft>
                <a:spcPts val="800"/>
              </a:spcAft>
            </a:pPr>
            <a:r>
              <a:rPr lang="ar-SA" b="1" dirty="0">
                <a:cs typeface="B Nazanin" panose="00000400000000000000" pitchFamily="2" charset="-78"/>
              </a:rPr>
              <a:t>این منطقه با وجود سفالینه های قرمز رنگ، خطوط تصویری </a:t>
            </a:r>
            <a:r>
              <a:rPr lang="ar-SA" b="1" dirty="0" smtClean="0">
                <a:cs typeface="B Nazanin" panose="00000400000000000000" pitchFamily="2" charset="-78"/>
              </a:rPr>
              <a:t>و</a:t>
            </a:r>
            <a:r>
              <a:rPr lang="fa-IR" b="1" dirty="0" smtClean="0">
                <a:cs typeface="B Nazanin" panose="00000400000000000000" pitchFamily="2" charset="-78"/>
              </a:rPr>
              <a:t>نشانه ای، کاربرد متنوع سنگ صابون</a:t>
            </a:r>
            <a:r>
              <a:rPr lang="ar-SA" b="1" dirty="0" smtClean="0">
                <a:cs typeface="B Nazanin" panose="00000400000000000000" pitchFamily="2" charset="-78"/>
              </a:rPr>
              <a:t>  </a:t>
            </a:r>
            <a:r>
              <a:rPr lang="ar-SA" b="1" dirty="0">
                <a:cs typeface="B Nazanin" panose="00000400000000000000" pitchFamily="2" charset="-78"/>
              </a:rPr>
              <a:t>و مقبره هایی شگفت انگیز در </a:t>
            </a:r>
            <a:r>
              <a:rPr lang="fa-IR" b="1" dirty="0" smtClean="0">
                <a:cs typeface="B Nazanin" panose="00000400000000000000" pitchFamily="2" charset="-78"/>
              </a:rPr>
              <a:t>کنار یکدیگرشناخته شده است.</a:t>
            </a:r>
          </a:p>
          <a:p>
            <a:pPr algn="just">
              <a:lnSpc>
                <a:spcPct val="150000"/>
              </a:lnSpc>
              <a:spcAft>
                <a:spcPts val="800"/>
              </a:spcAft>
            </a:pPr>
            <a:r>
              <a:rPr lang="ar-SA" b="1" dirty="0">
                <a:cs typeface="B Nazanin" panose="00000400000000000000" pitchFamily="2" charset="-78"/>
              </a:rPr>
              <a:t>از جمله یافته های با ارزش در این مکان «پرچم شهداد» می </a:t>
            </a:r>
            <a:r>
              <a:rPr lang="ar-SA" b="1" dirty="0" smtClean="0">
                <a:cs typeface="B Nazanin" panose="00000400000000000000" pitchFamily="2" charset="-78"/>
              </a:rPr>
              <a:t>باشد</a:t>
            </a:r>
            <a:r>
              <a:rPr lang="fa-IR" b="1" dirty="0" smtClean="0">
                <a:cs typeface="B Nazanin" panose="00000400000000000000" pitchFamily="2" charset="-78"/>
              </a:rPr>
              <a:t>.</a:t>
            </a:r>
            <a:endParaRPr lang="en-US" sz="1200" b="1"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868" y="2492896"/>
            <a:ext cx="2822004" cy="4201650"/>
          </a:xfrm>
          <a:prstGeom prst="rect">
            <a:avLst/>
          </a:prstGeom>
        </p:spPr>
      </p:pic>
      <p:sp>
        <p:nvSpPr>
          <p:cNvPr id="4" name="Rectangle 3"/>
          <p:cNvSpPr/>
          <p:nvPr/>
        </p:nvSpPr>
        <p:spPr>
          <a:xfrm>
            <a:off x="3531435" y="6165304"/>
            <a:ext cx="3704861" cy="369332"/>
          </a:xfrm>
          <a:prstGeom prst="rect">
            <a:avLst/>
          </a:prstGeom>
        </p:spPr>
        <p:txBody>
          <a:bodyPr wrap="none">
            <a:spAutoFit/>
          </a:bodyPr>
          <a:lstStyle/>
          <a:p>
            <a:r>
              <a:rPr lang="ar-SA" b="1" dirty="0">
                <a:latin typeface="Calibri" panose="020F0502020204030204" pitchFamily="34" charset="0"/>
                <a:ea typeface="Calibri" panose="020F0502020204030204" pitchFamily="34" charset="0"/>
                <a:cs typeface="B Nazanin" panose="00000400000000000000" pitchFamily="2" charset="-78"/>
              </a:rPr>
              <a:t>پرچم مفرغی، شهداد، کرمان، هزاره سوم پ.م</a:t>
            </a:r>
            <a:endParaRPr lang="en-US" b="1" dirty="0"/>
          </a:p>
        </p:txBody>
      </p:sp>
    </p:spTree>
    <p:extLst>
      <p:ext uri="{BB962C8B-B14F-4D97-AF65-F5344CB8AC3E}">
        <p14:creationId xmlns:p14="http://schemas.microsoft.com/office/powerpoint/2010/main" val="2939546494"/>
      </p:ext>
    </p:extLst>
  </p:cSld>
  <p:clrMapOvr>
    <a:masterClrMapping/>
  </p:clrMapOvr>
  <p:transition spd="slow" advTm="3000">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3768" y="1052736"/>
            <a:ext cx="6462464" cy="1754326"/>
          </a:xfrm>
          <a:prstGeom prst="rect">
            <a:avLst/>
          </a:prstGeom>
        </p:spPr>
        <p:txBody>
          <a:bodyPr wrap="square">
            <a:spAutoFit/>
          </a:bodyPr>
          <a:lstStyle/>
          <a:p>
            <a:pPr algn="just">
              <a:lnSpc>
                <a:spcPct val="150000"/>
              </a:lnSpc>
            </a:pPr>
            <a:r>
              <a:rPr lang="ar-SA" b="1" dirty="0">
                <a:latin typeface="Calibri" panose="020F0502020204030204" pitchFamily="34" charset="0"/>
                <a:ea typeface="Calibri" panose="020F0502020204030204" pitchFamily="34" charset="0"/>
                <a:cs typeface="B Nazanin" panose="00000400000000000000" pitchFamily="2" charset="-78"/>
              </a:rPr>
              <a:t>در هـزاره دوم پ.م سفالینه های منقـوش تک رنگ در مناطق غربی ایران دیده شده است. این سفالینه ها به طور معمول با رنگ قهوه ای تیره بر زمینه زرد نخودی، نقاشی شده اند. نقوش آنها شامل مجموعه ای جالب از طرح های هندسی پیچیده است .</a:t>
            </a:r>
            <a:endParaRPr lang="en-US"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924944"/>
            <a:ext cx="7555290" cy="2812703"/>
          </a:xfrm>
          <a:prstGeom prst="rect">
            <a:avLst/>
          </a:prstGeom>
        </p:spPr>
      </p:pic>
      <p:sp>
        <p:nvSpPr>
          <p:cNvPr id="6" name="Rectangle 5"/>
          <p:cNvSpPr/>
          <p:nvPr/>
        </p:nvSpPr>
        <p:spPr>
          <a:xfrm>
            <a:off x="2305140" y="6021288"/>
            <a:ext cx="3776996" cy="388696"/>
          </a:xfrm>
          <a:prstGeom prst="rect">
            <a:avLst/>
          </a:prstGeom>
        </p:spPr>
        <p:txBody>
          <a:bodyPr wrap="none">
            <a:spAutoFit/>
          </a:bodyPr>
          <a:lstStyle/>
          <a:p>
            <a:pPr>
              <a:lnSpc>
                <a:spcPct val="107000"/>
              </a:lnSpc>
              <a:spcAft>
                <a:spcPts val="800"/>
              </a:spcAft>
            </a:pPr>
            <a:r>
              <a:rPr lang="ar-SA" b="1" dirty="0">
                <a:latin typeface="Calibri" panose="020F0502020204030204" pitchFamily="34" charset="0"/>
                <a:ea typeface="Calibri" panose="020F0502020204030204" pitchFamily="34" charset="0"/>
                <a:cs typeface="B Nazanin" panose="00000400000000000000" pitchFamily="2" charset="-78"/>
              </a:rPr>
              <a:t>کوزه سفالین، تپه گیان، نهاوند، هزاره دوم پ.م</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396247"/>
      </p:ext>
    </p:extLst>
  </p:cSld>
  <p:clrMapOvr>
    <a:masterClrMapping/>
  </p:clrMapOvr>
  <p:transition spd="slow" advTm="3000">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908720"/>
            <a:ext cx="7792864" cy="3139321"/>
          </a:xfrm>
          <a:prstGeom prst="rect">
            <a:avLst/>
          </a:prstGeom>
        </p:spPr>
        <p:txBody>
          <a:bodyPr wrap="square">
            <a:spAutoFit/>
          </a:bodyPr>
          <a:lstStyle/>
          <a:p>
            <a:pPr algn="just">
              <a:lnSpc>
                <a:spcPct val="150000"/>
              </a:lnSpc>
            </a:pPr>
            <a:r>
              <a:rPr lang="fa-IR" sz="2400" b="1" dirty="0" smtClean="0">
                <a:latin typeface="Calibri" panose="020F0502020204030204" pitchFamily="34" charset="0"/>
                <a:ea typeface="Calibri" panose="020F0502020204030204" pitchFamily="34" charset="0"/>
                <a:cs typeface="B Nazanin" panose="00000400000000000000" pitchFamily="2" charset="-78"/>
              </a:rPr>
              <a:t>نمونه پرسش ها</a:t>
            </a:r>
          </a:p>
          <a:p>
            <a:pPr>
              <a:lnSpc>
                <a:spcPct val="150000"/>
              </a:lnSpc>
            </a:pPr>
            <a:r>
              <a:rPr lang="fa-IR" b="1" dirty="0" smtClean="0">
                <a:latin typeface="Calibri" panose="020F0502020204030204" pitchFamily="34" charset="0"/>
                <a:ea typeface="Calibri" panose="020F0502020204030204" pitchFamily="34" charset="0"/>
                <a:cs typeface="B Nazanin" panose="00000400000000000000" pitchFamily="2" charset="-78"/>
              </a:rPr>
              <a:t>1 - </a:t>
            </a:r>
            <a:r>
              <a:rPr lang="ar-SA" b="1" dirty="0" smtClean="0">
                <a:latin typeface="Calibri" panose="020F0502020204030204" pitchFamily="34" charset="0"/>
                <a:ea typeface="Calibri" panose="020F0502020204030204" pitchFamily="34" charset="0"/>
                <a:cs typeface="B Nazanin" panose="00000400000000000000" pitchFamily="2" charset="-78"/>
              </a:rPr>
              <a:t>آثار </a:t>
            </a:r>
            <a:r>
              <a:rPr lang="ar-SA" b="1" dirty="0">
                <a:latin typeface="Calibri" panose="020F0502020204030204" pitchFamily="34" charset="0"/>
                <a:ea typeface="Calibri" panose="020F0502020204030204" pitchFamily="34" charset="0"/>
                <a:cs typeface="B Nazanin" panose="00000400000000000000" pitchFamily="2" charset="-78"/>
              </a:rPr>
              <a:t>دوره نوسنگی در چه مناطقی از ایران یافته شده اند</a:t>
            </a:r>
            <a:r>
              <a:rPr lang="ar-SA" b="1" dirty="0" smtClean="0">
                <a:latin typeface="Calibri" panose="020F0502020204030204" pitchFamily="34" charset="0"/>
                <a:ea typeface="Calibri" panose="020F0502020204030204" pitchFamily="34" charset="0"/>
                <a:cs typeface="B Nazanin" panose="00000400000000000000" pitchFamily="2" charset="-78"/>
              </a:rPr>
              <a:t>؟</a:t>
            </a:r>
            <a:endParaRPr lang="fa-IR" b="1" dirty="0" smtClean="0">
              <a:latin typeface="Calibri" panose="020F0502020204030204" pitchFamily="34" charset="0"/>
              <a:ea typeface="Calibri" panose="020F0502020204030204" pitchFamily="34" charset="0"/>
              <a:cs typeface="B Nazanin" panose="00000400000000000000" pitchFamily="2" charset="-78"/>
            </a:endParaRPr>
          </a:p>
          <a:p>
            <a:pPr>
              <a:lnSpc>
                <a:spcPct val="150000"/>
              </a:lnSpc>
            </a:pPr>
            <a:r>
              <a:rPr lang="fa-IR" b="1" dirty="0" smtClean="0">
                <a:latin typeface="Calibri" panose="020F0502020204030204" pitchFamily="34" charset="0"/>
                <a:cs typeface="B Nazanin" panose="00000400000000000000" pitchFamily="2" charset="-78"/>
              </a:rPr>
              <a:t>2 – جای خالی در جمله زیر را پر کنید.</a:t>
            </a:r>
          </a:p>
          <a:p>
            <a:pPr>
              <a:lnSpc>
                <a:spcPct val="150000"/>
              </a:lnSpc>
            </a:pPr>
            <a:r>
              <a:rPr lang="ar-SA" b="1" dirty="0">
                <a:cs typeface="B Nazanin" panose="00000400000000000000" pitchFamily="2" charset="-78"/>
              </a:rPr>
              <a:t>کشف جمجمه در منطقه شهر سوخته دلالت بر ………………… </a:t>
            </a:r>
            <a:r>
              <a:rPr lang="ar-SA" b="1" dirty="0" smtClean="0">
                <a:cs typeface="B Nazanin" panose="00000400000000000000" pitchFamily="2" charset="-78"/>
              </a:rPr>
              <a:t>دارد</a:t>
            </a:r>
            <a:r>
              <a:rPr lang="fa-IR" b="1" dirty="0" smtClean="0">
                <a:cs typeface="B Nazanin" panose="00000400000000000000" pitchFamily="2" charset="-78"/>
              </a:rPr>
              <a:t>.</a:t>
            </a:r>
          </a:p>
          <a:p>
            <a:pPr>
              <a:lnSpc>
                <a:spcPct val="150000"/>
              </a:lnSpc>
            </a:pPr>
            <a:r>
              <a:rPr lang="fa-IR" b="1" dirty="0" smtClean="0">
                <a:cs typeface="B Nazanin" panose="00000400000000000000" pitchFamily="2" charset="-78"/>
              </a:rPr>
              <a:t>3 - </a:t>
            </a:r>
            <a:r>
              <a:rPr lang="ar-SA" dirty="0"/>
              <a:t> </a:t>
            </a:r>
            <a:r>
              <a:rPr lang="ar-SA" b="1" dirty="0" smtClean="0">
                <a:cs typeface="B Nazanin" panose="00000400000000000000" pitchFamily="2" charset="-78"/>
              </a:rPr>
              <a:t>شهر </a:t>
            </a:r>
            <a:r>
              <a:rPr lang="ar-SA" b="1" dirty="0">
                <a:cs typeface="B Nazanin" panose="00000400000000000000" pitchFamily="2" charset="-78"/>
              </a:rPr>
              <a:t>سوخته کجای ایران بوده، چه آثاری از تمدن آن شهر به جای مانده </a:t>
            </a:r>
            <a:r>
              <a:rPr lang="ar-SA" b="1" dirty="0" smtClean="0">
                <a:cs typeface="B Nazanin" panose="00000400000000000000" pitchFamily="2" charset="-78"/>
              </a:rPr>
              <a:t>است</a:t>
            </a:r>
            <a:r>
              <a:rPr lang="ar-SA" b="1" dirty="0">
                <a:cs typeface="B Nazanin" panose="00000400000000000000" pitchFamily="2" charset="-78"/>
              </a:rPr>
              <a:t>؟</a:t>
            </a:r>
            <a:endParaRPr lang="en-US" b="1" dirty="0">
              <a:cs typeface="B Nazanin" panose="00000400000000000000" pitchFamily="2" charset="-78"/>
            </a:endParaRPr>
          </a:p>
          <a:p>
            <a:pPr>
              <a:lnSpc>
                <a:spcPct val="150000"/>
              </a:lnSpc>
            </a:pPr>
            <a:endParaRPr lang="en-US" b="1" dirty="0">
              <a:cs typeface="B Nazanin" panose="00000400000000000000" pitchFamily="2" charset="-78"/>
            </a:endParaRPr>
          </a:p>
          <a:p>
            <a:pPr>
              <a:lnSpc>
                <a:spcPct val="150000"/>
              </a:lnSpc>
            </a:pPr>
            <a:endParaRPr lang="en-US" b="1" dirty="0">
              <a:cs typeface="B Nazanin" panose="00000400000000000000" pitchFamily="2" charset="-78"/>
            </a:endParaRPr>
          </a:p>
        </p:txBody>
      </p:sp>
    </p:spTree>
    <p:extLst>
      <p:ext uri="{BB962C8B-B14F-4D97-AF65-F5344CB8AC3E}">
        <p14:creationId xmlns:p14="http://schemas.microsoft.com/office/powerpoint/2010/main" val="1548613016"/>
      </p:ext>
    </p:extLst>
  </p:cSld>
  <p:clrMapOvr>
    <a:masterClrMapping/>
  </p:clrMapOvr>
  <p:transition spd="slow" advTm="3000">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1484784"/>
            <a:ext cx="7416824" cy="4893647"/>
          </a:xfrm>
          <a:prstGeom prst="rect">
            <a:avLst/>
          </a:prstGeom>
          <a:noFill/>
        </p:spPr>
        <p:txBody>
          <a:bodyPr wrap="square" rtlCol="0">
            <a:spAutoFit/>
          </a:bodyPr>
          <a:lstStyle/>
          <a:p>
            <a:r>
              <a:rPr lang="fa-IR" sz="4800" b="1" dirty="0" smtClean="0">
                <a:cs typeface="B Nazanin" panose="00000400000000000000" pitchFamily="2" charset="-78"/>
              </a:rPr>
              <a:t>موضوع : تاریخ هنر ایران</a:t>
            </a:r>
          </a:p>
          <a:p>
            <a:endParaRPr lang="fa-IR" sz="4000" b="1" dirty="0">
              <a:cs typeface="B Nazanin" panose="00000400000000000000" pitchFamily="2" charset="-78"/>
            </a:endParaRPr>
          </a:p>
          <a:p>
            <a:r>
              <a:rPr lang="fa-IR" sz="2800" b="1" dirty="0" smtClean="0">
                <a:cs typeface="B Nazanin" panose="00000400000000000000" pitchFamily="2" charset="-78"/>
              </a:rPr>
              <a:t>استاد راهنما : زهرا خیروشر</a:t>
            </a:r>
          </a:p>
          <a:p>
            <a:endParaRPr lang="fa-IR" sz="2800" b="1" dirty="0">
              <a:cs typeface="B Nazanin" panose="00000400000000000000" pitchFamily="2" charset="-78"/>
            </a:endParaRPr>
          </a:p>
          <a:p>
            <a:r>
              <a:rPr lang="fa-IR" sz="2800" b="1" dirty="0" smtClean="0">
                <a:cs typeface="B Nazanin" panose="00000400000000000000" pitchFamily="2" charset="-78"/>
              </a:rPr>
              <a:t>رشته : طراحی دوخت</a:t>
            </a:r>
          </a:p>
          <a:p>
            <a:endParaRPr lang="fa-IR" sz="2800" b="1" dirty="0" smtClean="0">
              <a:cs typeface="B Nazanin" panose="00000400000000000000" pitchFamily="2" charset="-78"/>
            </a:endParaRPr>
          </a:p>
          <a:p>
            <a:endParaRPr lang="fa-IR" sz="2800" b="1" dirty="0">
              <a:cs typeface="B Nazanin" panose="00000400000000000000" pitchFamily="2" charset="-78"/>
            </a:endParaRPr>
          </a:p>
          <a:p>
            <a:endParaRPr lang="fa-IR" sz="2800" b="1" dirty="0" smtClean="0">
              <a:cs typeface="B Nazanin" panose="00000400000000000000" pitchFamily="2" charset="-78"/>
            </a:endParaRPr>
          </a:p>
          <a:p>
            <a:r>
              <a:rPr lang="fa-IR" sz="2800" b="1" dirty="0">
                <a:cs typeface="B Nazanin" panose="00000400000000000000" pitchFamily="2" charset="-78"/>
              </a:rPr>
              <a:t> </a:t>
            </a:r>
            <a:r>
              <a:rPr lang="fa-IR" sz="2800" b="1" dirty="0" smtClean="0">
                <a:cs typeface="B Nazanin" panose="00000400000000000000" pitchFamily="2" charset="-78"/>
              </a:rPr>
              <a:t> </a:t>
            </a:r>
            <a:endParaRPr lang="fa-IR" sz="2800" b="1" dirty="0">
              <a:cs typeface="B Nazanin" panose="00000400000000000000" pitchFamily="2" charset="-78"/>
            </a:endParaRPr>
          </a:p>
          <a:p>
            <a:r>
              <a:rPr lang="fa-IR" sz="2800" b="1" dirty="0" smtClean="0">
                <a:cs typeface="B Nazanin" panose="00000400000000000000" pitchFamily="2" charset="-78"/>
              </a:rPr>
              <a:t>                                             آموزشکده دکتر معین رشت</a:t>
            </a:r>
            <a:endParaRPr lang="en-US" sz="2800" b="1" dirty="0">
              <a:cs typeface="B Nazanin" panose="00000400000000000000" pitchFamily="2" charset="-78"/>
            </a:endParaRPr>
          </a:p>
        </p:txBody>
      </p:sp>
    </p:spTree>
    <p:extLst>
      <p:ext uri="{BB962C8B-B14F-4D97-AF65-F5344CB8AC3E}">
        <p14:creationId xmlns:p14="http://schemas.microsoft.com/office/powerpoint/2010/main" val="1621959421"/>
      </p:ext>
    </p:extLst>
  </p:cSld>
  <p:clrMapOvr>
    <a:masterClrMapping/>
  </p:clrMapOvr>
  <p:transition spd="slow" advTm="3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5848" y="980728"/>
            <a:ext cx="3156698" cy="3477875"/>
          </a:xfrm>
          <a:prstGeom prst="rect">
            <a:avLst/>
          </a:prstGeom>
        </p:spPr>
        <p:txBody>
          <a:bodyPr wrap="none">
            <a:spAutoFit/>
          </a:bodyPr>
          <a:lstStyle/>
          <a:p>
            <a:r>
              <a:rPr lang="fa-IR" sz="2800" b="1" dirty="0" smtClean="0">
                <a:cs typeface="B Nazanin" panose="00000400000000000000" pitchFamily="2" charset="-78"/>
              </a:rPr>
              <a:t>فهرست مطالب فصل اول</a:t>
            </a:r>
          </a:p>
          <a:p>
            <a:endParaRPr lang="fa-IR" sz="2400" b="1" dirty="0">
              <a:cs typeface="B Nazanin" panose="00000400000000000000" pitchFamily="2" charset="-78"/>
            </a:endParaRPr>
          </a:p>
          <a:p>
            <a:r>
              <a:rPr lang="fa-IR" sz="2400" b="1" dirty="0" smtClean="0">
                <a:cs typeface="B Nazanin" panose="00000400000000000000" pitchFamily="2" charset="-78"/>
              </a:rPr>
              <a:t>موضوع </a:t>
            </a:r>
            <a:r>
              <a:rPr lang="fa-IR" sz="2400" b="1" dirty="0">
                <a:cs typeface="B Nazanin" panose="00000400000000000000" pitchFamily="2" charset="-78"/>
              </a:rPr>
              <a:t>: دوره پیش </a:t>
            </a:r>
            <a:r>
              <a:rPr lang="fa-IR" sz="2400" b="1" dirty="0" smtClean="0">
                <a:cs typeface="B Nazanin" panose="00000400000000000000" pitchFamily="2" charset="-78"/>
              </a:rPr>
              <a:t>تاریخی</a:t>
            </a:r>
          </a:p>
          <a:p>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فلات ایران</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هنر و تمدن ایلام</a:t>
            </a:r>
          </a:p>
          <a:p>
            <a:pPr marL="342900" indent="-342900">
              <a:buFontTx/>
              <a:buChar char="-"/>
            </a:pPr>
            <a:endParaRPr lang="fa-IR" sz="2400" b="1" dirty="0">
              <a:cs typeface="B Nazanin" panose="00000400000000000000" pitchFamily="2" charset="-78"/>
            </a:endParaRPr>
          </a:p>
          <a:p>
            <a:pPr marL="342900" indent="-342900">
              <a:buFontTx/>
              <a:buChar char="-"/>
            </a:pPr>
            <a:r>
              <a:rPr lang="fa-IR" sz="2400" b="1" dirty="0" smtClean="0">
                <a:cs typeface="B Nazanin" panose="00000400000000000000" pitchFamily="2" charset="-78"/>
              </a:rPr>
              <a:t>دوره کوچ</a:t>
            </a:r>
            <a:endParaRPr lang="fa-IR" sz="2400" b="1" dirty="0">
              <a:cs typeface="B Nazanin" panose="00000400000000000000" pitchFamily="2" charset="-78"/>
            </a:endParaRPr>
          </a:p>
        </p:txBody>
      </p:sp>
    </p:spTree>
    <p:extLst>
      <p:ext uri="{BB962C8B-B14F-4D97-AF65-F5344CB8AC3E}">
        <p14:creationId xmlns:p14="http://schemas.microsoft.com/office/powerpoint/2010/main" val="2532783222"/>
      </p:ext>
    </p:extLst>
  </p:cSld>
  <p:clrMapOvr>
    <a:masterClrMapping/>
  </p:clrMapOvr>
  <p:transition spd="slow" advTm="3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463851212"/>
              </p:ext>
            </p:extLst>
          </p:nvPr>
        </p:nvGraphicFramePr>
        <p:xfrm>
          <a:off x="395536" y="1340768"/>
          <a:ext cx="8352928" cy="5313834"/>
        </p:xfrm>
        <a:graphic>
          <a:graphicData uri="http://schemas.openxmlformats.org/drawingml/2006/table">
            <a:tbl>
              <a:tblPr firstRow="1" bandRow="1">
                <a:tableStyleId>{5C22544A-7EE6-4342-B048-85BDC9FD1C3A}</a:tableStyleId>
              </a:tblPr>
              <a:tblGrid>
                <a:gridCol w="3448456">
                  <a:extLst>
                    <a:ext uri="{9D8B030D-6E8A-4147-A177-3AD203B41FA5}">
                      <a16:colId xmlns:a16="http://schemas.microsoft.com/office/drawing/2014/main" val="4020391648"/>
                    </a:ext>
                  </a:extLst>
                </a:gridCol>
                <a:gridCol w="1302750">
                  <a:extLst>
                    <a:ext uri="{9D8B030D-6E8A-4147-A177-3AD203B41FA5}">
                      <a16:colId xmlns:a16="http://schemas.microsoft.com/office/drawing/2014/main" val="3436749076"/>
                    </a:ext>
                  </a:extLst>
                </a:gridCol>
                <a:gridCol w="1513490">
                  <a:extLst>
                    <a:ext uri="{9D8B030D-6E8A-4147-A177-3AD203B41FA5}">
                      <a16:colId xmlns:a16="http://schemas.microsoft.com/office/drawing/2014/main" val="3831593579"/>
                    </a:ext>
                  </a:extLst>
                </a:gridCol>
                <a:gridCol w="936104">
                  <a:extLst>
                    <a:ext uri="{9D8B030D-6E8A-4147-A177-3AD203B41FA5}">
                      <a16:colId xmlns:a16="http://schemas.microsoft.com/office/drawing/2014/main" val="2156361204"/>
                    </a:ext>
                  </a:extLst>
                </a:gridCol>
                <a:gridCol w="1152128">
                  <a:extLst>
                    <a:ext uri="{9D8B030D-6E8A-4147-A177-3AD203B41FA5}">
                      <a16:colId xmlns:a16="http://schemas.microsoft.com/office/drawing/2014/main" val="4126770778"/>
                    </a:ext>
                  </a:extLst>
                </a:gridCol>
              </a:tblGrid>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وضعیت زندگی انسان و آثار</a:t>
                      </a:r>
                      <a:endParaRPr lang="en-US" sz="1600" b="1" dirty="0" smtClean="0">
                        <a:solidFill>
                          <a:schemeClr val="tx1"/>
                        </a:solidFill>
                        <a:cs typeface="B Nazanin" panose="00000400000000000000" pitchFamily="2" charset="-78"/>
                      </a:endParaRPr>
                    </a:p>
                    <a:p>
                      <a:pPr algn="r"/>
                      <a:endParaRPr lang="en-US" sz="1600" b="1" dirty="0">
                        <a:solidFill>
                          <a:schemeClr val="tx1"/>
                        </a:solidFill>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solidFill>
                            <a:schemeClr val="tx1"/>
                          </a:solidFill>
                          <a:cs typeface="B Nazanin" panose="00000400000000000000" pitchFamily="2" charset="-78"/>
                        </a:rPr>
                        <a:t>تمدن</a:t>
                      </a:r>
                      <a:endParaRPr lang="en-US" sz="1600" b="1" dirty="0" smtClean="0">
                        <a:solidFill>
                          <a:schemeClr val="tx1"/>
                        </a:solidFill>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عصر</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دوره</a:t>
                      </a:r>
                      <a:endParaRPr lang="en-US" sz="1600" b="1" dirty="0">
                        <a:solidFill>
                          <a:schemeClr val="tx1"/>
                        </a:solidFill>
                        <a:cs typeface="B Nazanin" panose="00000400000000000000" pitchFamily="2" charset="-78"/>
                      </a:endParaRPr>
                    </a:p>
                  </a:txBody>
                  <a:tcPr marL="43452" marR="43452" marT="21725" marB="21725"/>
                </a:tc>
                <a:tc>
                  <a:txBody>
                    <a:bodyPr/>
                    <a:lstStyle/>
                    <a:p>
                      <a:pPr algn="r"/>
                      <a:r>
                        <a:rPr lang="fa-IR" sz="1600" b="1" dirty="0" smtClean="0">
                          <a:solidFill>
                            <a:schemeClr val="tx1"/>
                          </a:solidFill>
                          <a:cs typeface="B Nazanin" panose="00000400000000000000" pitchFamily="2" charset="-78"/>
                        </a:rPr>
                        <a:t>پیش از میلاد</a:t>
                      </a:r>
                      <a:endParaRPr lang="en-US" sz="1600" b="1" dirty="0">
                        <a:solidFill>
                          <a:schemeClr val="tx1"/>
                        </a:solidFill>
                        <a:cs typeface="B Nazanin" panose="00000400000000000000" pitchFamily="2" charset="-78"/>
                      </a:endParaRPr>
                    </a:p>
                  </a:txBody>
                  <a:tcPr marL="43452" marR="43452" marT="21725" marB="21725"/>
                </a:tc>
                <a:extLst>
                  <a:ext uri="{0D108BD9-81ED-4DB2-BD59-A6C34878D82A}">
                    <a16:rowId xmlns:a16="http://schemas.microsoft.com/office/drawing/2014/main" val="931328549"/>
                  </a:ext>
                </a:extLst>
              </a:tr>
              <a:tr h="5793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نقاشی در غارها و سفال دست ساز</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نوسنگی</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هزاره هشتم تا ششم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1512238243"/>
                  </a:ext>
                </a:extLst>
              </a:tr>
              <a:tr h="57894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روستا نشینی ، سفال نقش دار</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پنجم</a:t>
                      </a: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5829824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سفال چرخی و نقش دار، آثار فلزی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چهارم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825015376"/>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گسترش کشاورزی، آثار مفرغی و سنگی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قدیم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مس و سنگ جدید</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سوم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938664217"/>
                  </a:ext>
                </a:extLst>
              </a:tr>
              <a:tr h="79314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جدید ، معماری خشتی</a:t>
                      </a:r>
                      <a:endParaRPr lang="en-US" sz="1600" b="1" dirty="0" smtClean="0">
                        <a:cs typeface="B Nazanin" panose="00000400000000000000" pitchFamily="2" charset="-78"/>
                      </a:endParaRPr>
                    </a:p>
                    <a:p>
                      <a:pPr algn="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ایلام میانه و نو</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اول و دوم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algn="r"/>
                      <a:r>
                        <a:rPr lang="fa-IR" sz="1600" b="1" dirty="0" smtClean="0">
                          <a:cs typeface="B Nazanin" panose="00000400000000000000" pitchFamily="2" charset="-78"/>
                        </a:rPr>
                        <a:t>دوره کوچ</a:t>
                      </a: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دوم</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3184173979"/>
                  </a:ext>
                </a:extLst>
              </a:tr>
              <a:tr h="40074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شهر نشینی ، آثار</a:t>
                      </a:r>
                      <a:r>
                        <a:rPr lang="fa-IR" sz="1600" b="1" baseline="0" dirty="0" smtClean="0">
                          <a:cs typeface="B Nazanin" panose="00000400000000000000" pitchFamily="2" charset="-78"/>
                        </a:rPr>
                        <a:t> سفالی، سنگی، فلزی و عاجی نقش دار</a:t>
                      </a:r>
                      <a:endParaRPr lang="en-US" sz="1600" b="1" dirty="0" smtClean="0">
                        <a:cs typeface="B Nazanin" panose="00000400000000000000" pitchFamily="2" charset="-78"/>
                      </a:endParaRPr>
                    </a:p>
                    <a:p>
                      <a:endParaRPr lang="en-US" sz="1600" b="1" dirty="0">
                        <a:cs typeface="B Nazanin" panose="00000400000000000000" pitchFamily="2" charset="-78"/>
                      </a:endParaRPr>
                    </a:p>
                  </a:txBody>
                  <a:tcPr marL="43452" marR="43452" marT="21725" marB="21725"/>
                </a:tc>
                <a:tc>
                  <a:txBody>
                    <a:bodyPr/>
                    <a:lstStyle/>
                    <a:p>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عصر سوم آهن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دوره کوچ</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b="1" dirty="0" smtClean="0">
                          <a:cs typeface="B Nazanin" panose="00000400000000000000" pitchFamily="2" charset="-78"/>
                        </a:rPr>
                        <a:t>هزاره اول</a:t>
                      </a:r>
                      <a:endParaRPr lang="en-US" sz="1600" b="1" dirty="0" smtClean="0">
                        <a:cs typeface="B Nazanin" panose="00000400000000000000" pitchFamily="2" charset="-78"/>
                      </a:endParaRPr>
                    </a:p>
                    <a:p>
                      <a:pPr algn="r"/>
                      <a:endParaRPr lang="en-US" sz="1600" b="1" dirty="0">
                        <a:cs typeface="B Nazanin" panose="00000400000000000000" pitchFamily="2" charset="-78"/>
                      </a:endParaRPr>
                    </a:p>
                  </a:txBody>
                  <a:tcPr marL="43452" marR="43452" marT="21725" marB="21725"/>
                </a:tc>
                <a:extLst>
                  <a:ext uri="{0D108BD9-81ED-4DB2-BD59-A6C34878D82A}">
                    <a16:rowId xmlns:a16="http://schemas.microsoft.com/office/drawing/2014/main" val="2354285845"/>
                  </a:ext>
                </a:extLst>
              </a:tr>
            </a:tbl>
          </a:graphicData>
        </a:graphic>
      </p:graphicFrame>
      <p:sp>
        <p:nvSpPr>
          <p:cNvPr id="12" name="Rectangle 11"/>
          <p:cNvSpPr/>
          <p:nvPr/>
        </p:nvSpPr>
        <p:spPr>
          <a:xfrm>
            <a:off x="6633427" y="692696"/>
            <a:ext cx="2127505" cy="461665"/>
          </a:xfrm>
          <a:prstGeom prst="rect">
            <a:avLst/>
          </a:prstGeom>
        </p:spPr>
        <p:txBody>
          <a:bodyPr wrap="none">
            <a:spAutoFit/>
          </a:bodyPr>
          <a:lstStyle/>
          <a:p>
            <a:r>
              <a:rPr lang="fa-IR" sz="2400" b="1" dirty="0" smtClean="0">
                <a:cs typeface="B Nazanin" panose="00000400000000000000" pitchFamily="2" charset="-78"/>
              </a:rPr>
              <a:t>دوره </a:t>
            </a:r>
            <a:r>
              <a:rPr lang="fa-IR" sz="2400" b="1" dirty="0">
                <a:cs typeface="B Nazanin" panose="00000400000000000000" pitchFamily="2" charset="-78"/>
              </a:rPr>
              <a:t>پیش تاریخی </a:t>
            </a:r>
          </a:p>
        </p:txBody>
      </p:sp>
    </p:spTree>
    <p:extLst>
      <p:ext uri="{BB962C8B-B14F-4D97-AF65-F5344CB8AC3E}">
        <p14:creationId xmlns:p14="http://schemas.microsoft.com/office/powerpoint/2010/main" val="1655430244"/>
      </p:ext>
    </p:extLst>
  </p:cSld>
  <p:clrMapOvr>
    <a:masterClrMapping/>
  </p:clrMapOvr>
  <p:transition spd="slow" advTm="3000">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50824" y="980728"/>
            <a:ext cx="5737600" cy="1938992"/>
          </a:xfrm>
          <a:prstGeom prst="rect">
            <a:avLst/>
          </a:prstGeom>
        </p:spPr>
        <p:txBody>
          <a:bodyPr wrap="square">
            <a:spAutoFit/>
          </a:bodyPr>
          <a:lstStyle/>
          <a:p>
            <a:r>
              <a:rPr lang="fa-IR" sz="2800" b="1" dirty="0">
                <a:cs typeface="B Nazanin" panose="00000400000000000000" pitchFamily="2" charset="-78"/>
              </a:rPr>
              <a:t>دوران </a:t>
            </a:r>
            <a:r>
              <a:rPr lang="fa-IR" sz="2800" b="1" dirty="0" smtClean="0">
                <a:cs typeface="B Nazanin" panose="00000400000000000000" pitchFamily="2" charset="-78"/>
              </a:rPr>
              <a:t>آغازین</a:t>
            </a:r>
          </a:p>
          <a:p>
            <a:endParaRPr lang="fa-IR" sz="2800" b="1" dirty="0" smtClean="0">
              <a:cs typeface="B Nazanin" panose="00000400000000000000" pitchFamily="2" charset="-78"/>
            </a:endParaRPr>
          </a:p>
          <a:p>
            <a:r>
              <a:rPr lang="fa-IR" sz="1600" b="1" dirty="0" smtClean="0">
                <a:cs typeface="B Nazanin" panose="00000400000000000000" pitchFamily="2" charset="-78"/>
              </a:rPr>
              <a:t>جلوه های هنر در ایران به دوره نو سنگی (هزاره هشتم پیش از میلاد) بر می گردد.</a:t>
            </a:r>
          </a:p>
          <a:p>
            <a:r>
              <a:rPr lang="fa-IR" sz="1600" b="1" dirty="0" smtClean="0">
                <a:cs typeface="B Nazanin" panose="00000400000000000000" pitchFamily="2" charset="-78"/>
              </a:rPr>
              <a:t>قدیمی ترین نمونه آثار در نقاشی های غارهای منطقه لرستان به ویژه در دوشه، هومیان، کوهدشت دید.</a:t>
            </a:r>
            <a:endParaRPr lang="en-US" sz="1600" dirty="0"/>
          </a:p>
        </p:txBody>
      </p:sp>
      <p:pic>
        <p:nvPicPr>
          <p:cNvPr id="1028" name="Picture 4" descr="Image result for دیوارنگاری غار دوشه، خرم آباد، لرستان، حدود هزاره هشتم پ.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84984"/>
            <a:ext cx="3816424" cy="25442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دیوارنگاری غار دوشه، خرم آباد، لرستان، حدود هزاره هشتم پ.م"/>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063" y="3284984"/>
            <a:ext cx="3673562" cy="254428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403648" y="6021288"/>
            <a:ext cx="6120680" cy="400110"/>
          </a:xfrm>
          <a:prstGeom prst="rect">
            <a:avLst/>
          </a:prstGeom>
        </p:spPr>
        <p:txBody>
          <a:bodyPr wrap="square">
            <a:spAutoFit/>
          </a:bodyPr>
          <a:lstStyle/>
          <a:p>
            <a:r>
              <a:rPr lang="en-US" sz="2000" b="1" dirty="0">
                <a:cs typeface="B Nazanin" panose="00000400000000000000" pitchFamily="2" charset="-78"/>
              </a:rPr>
              <a:t> </a:t>
            </a:r>
            <a:r>
              <a:rPr lang="fa-IR" sz="2000" b="1" dirty="0" smtClean="0">
                <a:cs typeface="B Nazanin" panose="00000400000000000000" pitchFamily="2" charset="-78"/>
              </a:rPr>
              <a:t>دیوار نگاری غار توشه، خرم آباد، لرستان، هزاره هشتم ب.م</a:t>
            </a:r>
            <a:endParaRPr lang="en-US" sz="2000" b="1" dirty="0">
              <a:cs typeface="B Nazanin" panose="00000400000000000000" pitchFamily="2" charset="-78"/>
            </a:endParaRPr>
          </a:p>
        </p:txBody>
      </p:sp>
    </p:spTree>
    <p:extLst>
      <p:ext uri="{BB962C8B-B14F-4D97-AF65-F5344CB8AC3E}">
        <p14:creationId xmlns:p14="http://schemas.microsoft.com/office/powerpoint/2010/main" val="1374381761"/>
      </p:ext>
    </p:extLst>
  </p:cSld>
  <p:clrMapOvr>
    <a:masterClrMapping/>
  </p:clrMapOvr>
  <p:transition spd="slow" advTm="3000">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980728"/>
            <a:ext cx="7092280" cy="1200329"/>
          </a:xfrm>
          <a:prstGeom prst="rect">
            <a:avLst/>
          </a:prstGeom>
        </p:spPr>
        <p:txBody>
          <a:bodyPr wrap="square">
            <a:spAutoFit/>
          </a:bodyPr>
          <a:lstStyle/>
          <a:p>
            <a:pPr algn="just"/>
            <a:r>
              <a:rPr lang="ar-SA" b="1" dirty="0">
                <a:latin typeface="Calibri" panose="020F0502020204030204" pitchFamily="34" charset="0"/>
                <a:ea typeface="Calibri" panose="020F0502020204030204" pitchFamily="34" charset="0"/>
                <a:cs typeface="B Nazanin" panose="00000400000000000000" pitchFamily="2" charset="-78"/>
              </a:rPr>
              <a:t>ادامه این تحول فرهنگی و هنری در دیگر مناطق کوه های زاگرس نیز مشاهده می شود. اولین نمونه های سفالگری که شاید قبل از </a:t>
            </a:r>
            <a:r>
              <a:rPr lang="ar-SA" b="1" dirty="0" smtClean="0">
                <a:latin typeface="Calibri" panose="020F0502020204030204" pitchFamily="34" charset="0"/>
                <a:ea typeface="Calibri" panose="020F0502020204030204" pitchFamily="34" charset="0"/>
                <a:cs typeface="B Nazanin" panose="00000400000000000000" pitchFamily="2" charset="-78"/>
              </a:rPr>
              <a:t>هزاره</a:t>
            </a:r>
            <a:r>
              <a:rPr lang="en-US" b="1" dirty="0" smtClean="0">
                <a:latin typeface="Calibri" panose="020F0502020204030204" pitchFamily="34" charset="0"/>
                <a:ea typeface="Calibri" panose="020F0502020204030204" pitchFamily="34" charset="0"/>
                <a:cs typeface="B Nazanin" panose="00000400000000000000" pitchFamily="2" charset="-78"/>
              </a:rPr>
              <a:t>  </a:t>
            </a:r>
            <a:r>
              <a:rPr lang="ar-SA" b="1" dirty="0">
                <a:cs typeface="B Nazanin" panose="00000400000000000000" pitchFamily="2" charset="-78"/>
              </a:rPr>
              <a:t>هشتم پ.م نیز وجود داشته را می توان در این مناطق دید. این سفالینه ها همگی دست ساز هستند که پس از مدت زمانی به شکل منقوش </a:t>
            </a:r>
            <a:r>
              <a:rPr lang="ar-SA" b="1" dirty="0" smtClean="0">
                <a:cs typeface="B Nazanin" panose="00000400000000000000" pitchFamily="2" charset="-78"/>
              </a:rPr>
              <a:t>درآمدند</a:t>
            </a:r>
            <a:r>
              <a:rPr lang="en-US" b="1" dirty="0" smtClean="0">
                <a:cs typeface="B Nazanin" panose="00000400000000000000" pitchFamily="2" charset="-78"/>
              </a:rPr>
              <a:t>.</a:t>
            </a:r>
            <a:endParaRPr lang="en-US" b="1" dirty="0">
              <a:cs typeface="B Nazanin" panose="00000400000000000000" pitchFamily="2" charset="-78"/>
            </a:endParaRPr>
          </a:p>
        </p:txBody>
      </p:sp>
      <p:pic>
        <p:nvPicPr>
          <p:cNvPr id="8" name="Picture 7" descr="Image result for ظرف سفالین، تل باکون (."/>
          <p:cNvPicPr/>
          <p:nvPr/>
        </p:nvPicPr>
        <p:blipFill>
          <a:blip r:embed="rId2">
            <a:extLst>
              <a:ext uri="{28A0092B-C50C-407E-A947-70E740481C1C}">
                <a14:useLocalDpi xmlns:a14="http://schemas.microsoft.com/office/drawing/2010/main" val="0"/>
              </a:ext>
            </a:extLst>
          </a:blip>
          <a:srcRect/>
          <a:stretch>
            <a:fillRect/>
          </a:stretch>
        </p:blipFill>
        <p:spPr bwMode="auto">
          <a:xfrm>
            <a:off x="971600" y="2458056"/>
            <a:ext cx="5184576" cy="3402743"/>
          </a:xfrm>
          <a:prstGeom prst="rect">
            <a:avLst/>
          </a:prstGeom>
          <a:noFill/>
          <a:ln>
            <a:noFill/>
          </a:ln>
        </p:spPr>
      </p:pic>
      <p:sp>
        <p:nvSpPr>
          <p:cNvPr id="9" name="Rectangle 8"/>
          <p:cNvSpPr/>
          <p:nvPr/>
        </p:nvSpPr>
        <p:spPr>
          <a:xfrm>
            <a:off x="1043608" y="5945613"/>
            <a:ext cx="4878288" cy="369332"/>
          </a:xfrm>
          <a:prstGeom prst="rect">
            <a:avLst/>
          </a:prstGeom>
        </p:spPr>
        <p:txBody>
          <a:bodyPr wrap="square">
            <a:spAutoFit/>
          </a:bodyPr>
          <a:lstStyle/>
          <a:p>
            <a:r>
              <a:rPr lang="fa-IR" b="1" dirty="0" smtClean="0">
                <a:cs typeface="B Nazanin" panose="00000400000000000000" pitchFamily="2" charset="-78"/>
              </a:rPr>
              <a:t>ظرف سفالین، تل باکون (نزدیک تخت جمشید) 4500 پ.م</a:t>
            </a:r>
            <a:endParaRPr lang="en-US" b="1" dirty="0">
              <a:cs typeface="B Nazanin" panose="00000400000000000000" pitchFamily="2" charset="-78"/>
            </a:endParaRPr>
          </a:p>
        </p:txBody>
      </p:sp>
    </p:spTree>
    <p:extLst>
      <p:ext uri="{BB962C8B-B14F-4D97-AF65-F5344CB8AC3E}">
        <p14:creationId xmlns:p14="http://schemas.microsoft.com/office/powerpoint/2010/main" val="149408490"/>
      </p:ext>
    </p:extLst>
  </p:cSld>
  <p:clrMapOvr>
    <a:masterClrMapping/>
  </p:clrMapOvr>
  <p:transition spd="slow" advTm="3000">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mage result for جام سفالین شو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916554"/>
            <a:ext cx="2880320" cy="53573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16540" y="6488668"/>
            <a:ext cx="4052713" cy="369332"/>
          </a:xfrm>
          <a:prstGeom prst="rect">
            <a:avLst/>
          </a:prstGeom>
        </p:spPr>
        <p:txBody>
          <a:bodyPr wrap="none">
            <a:spAutoFit/>
          </a:bodyPr>
          <a:lstStyle/>
          <a:p>
            <a:r>
              <a:rPr lang="fa-IR" b="1" dirty="0">
                <a:cs typeface="B Nazanin" panose="00000400000000000000" pitchFamily="2" charset="-78"/>
              </a:rPr>
              <a:t>جام سفالین ، شوش ، خوزستان ، حدود 4000 </a:t>
            </a:r>
            <a:r>
              <a:rPr lang="fa-IR" b="1" dirty="0" smtClean="0">
                <a:cs typeface="B Nazanin" panose="00000400000000000000" pitchFamily="2" charset="-78"/>
              </a:rPr>
              <a:t>پ .م</a:t>
            </a:r>
            <a:endParaRPr lang="en-US" b="1" dirty="0">
              <a:cs typeface="B Nazanin" panose="00000400000000000000" pitchFamily="2" charset="-78"/>
            </a:endParaRPr>
          </a:p>
        </p:txBody>
      </p:sp>
      <p:sp>
        <p:nvSpPr>
          <p:cNvPr id="5" name="Rectangle 4"/>
          <p:cNvSpPr/>
          <p:nvPr/>
        </p:nvSpPr>
        <p:spPr>
          <a:xfrm>
            <a:off x="4265261" y="1098948"/>
            <a:ext cx="4551219" cy="5078313"/>
          </a:xfrm>
          <a:prstGeom prst="rect">
            <a:avLst/>
          </a:prstGeom>
        </p:spPr>
        <p:txBody>
          <a:bodyPr wrap="square">
            <a:spAutoFit/>
          </a:bodyPr>
          <a:lstStyle/>
          <a:p>
            <a:pPr algn="just">
              <a:lnSpc>
                <a:spcPct val="150000"/>
              </a:lnSpc>
            </a:pPr>
            <a:r>
              <a:rPr lang="ar-SA" b="1" dirty="0">
                <a:latin typeface="Calibri" panose="020F0502020204030204" pitchFamily="34" charset="0"/>
                <a:ea typeface="Calibri" panose="020F0502020204030204" pitchFamily="34" charset="0"/>
                <a:cs typeface="B Nazanin" panose="00000400000000000000" pitchFamily="2" charset="-78"/>
              </a:rPr>
              <a:t>مشخص ترین نوع سفالگری به رنگ های قرمز و </a:t>
            </a:r>
            <a:r>
              <a:rPr lang="ar-SA" b="1" dirty="0" smtClean="0">
                <a:latin typeface="Calibri" panose="020F0502020204030204" pitchFamily="34" charset="0"/>
                <a:ea typeface="Calibri" panose="020F0502020204030204" pitchFamily="34" charset="0"/>
                <a:cs typeface="B Nazanin" panose="00000400000000000000" pitchFamily="2" charset="-78"/>
              </a:rPr>
              <a:t>زرد </a:t>
            </a:r>
            <a:r>
              <a:rPr lang="ar-SA" b="1" dirty="0">
                <a:latin typeface="Calibri" panose="020F0502020204030204" pitchFamily="34" charset="0"/>
                <a:ea typeface="Calibri" panose="020F0502020204030204" pitchFamily="34" charset="0"/>
                <a:cs typeface="B Nazanin" panose="00000400000000000000" pitchFamily="2" charset="-78"/>
              </a:rPr>
              <a:t>نخودی در دوره معروف به عصر مس و سنگ ، منقوش شده به رنگ سیاه و با طرح های هندسی که بیشتر به شیوه  هاشورزنی هستند، دیده می شوند. از این رو به نظر می رسد پیشینه سفالگری منقوش در ایران به حدود هزاره پنجم پ.م بازمی گردد که با استفاده از نقوش جانوری و هندسی نقاشی شده اند. </a:t>
            </a:r>
            <a:endParaRPr lang="fa-IR" b="1" dirty="0" smtClean="0">
              <a:latin typeface="Calibri" panose="020F0502020204030204" pitchFamily="34" charset="0"/>
              <a:ea typeface="Calibri" panose="020F0502020204030204" pitchFamily="34" charset="0"/>
              <a:cs typeface="B Nazanin" panose="00000400000000000000" pitchFamily="2" charset="-78"/>
            </a:endParaRPr>
          </a:p>
          <a:p>
            <a:pPr algn="just">
              <a:lnSpc>
                <a:spcPct val="150000"/>
              </a:lnSpc>
            </a:pPr>
            <a:endParaRPr lang="fa-IR" b="1" dirty="0">
              <a:latin typeface="Calibri" panose="020F0502020204030204" pitchFamily="34" charset="0"/>
              <a:cs typeface="B Nazanin" panose="00000400000000000000" pitchFamily="2" charset="-78"/>
            </a:endParaRPr>
          </a:p>
          <a:p>
            <a:pPr algn="just">
              <a:lnSpc>
                <a:spcPct val="150000"/>
              </a:lnSpc>
            </a:pPr>
            <a:r>
              <a:rPr lang="ar-SA" b="1" dirty="0">
                <a:cs typeface="B Nazanin" panose="00000400000000000000" pitchFamily="2" charset="-78"/>
              </a:rPr>
              <a:t>اشیاء سفالی شامل کاسه، ظروف دهان گشاد، جام و پیاله </a:t>
            </a:r>
            <a:r>
              <a:rPr lang="ar-SA" b="1" dirty="0" smtClean="0">
                <a:cs typeface="B Nazanin" panose="00000400000000000000" pitchFamily="2" charset="-78"/>
              </a:rPr>
              <a:t>های</a:t>
            </a:r>
            <a:r>
              <a:rPr lang="fa-IR" b="1" dirty="0" smtClean="0">
                <a:cs typeface="B Nazanin" panose="00000400000000000000" pitchFamily="2" charset="-78"/>
              </a:rPr>
              <a:t> </a:t>
            </a:r>
            <a:r>
              <a:rPr lang="ar-SA" b="1" dirty="0" smtClean="0">
                <a:cs typeface="B Nazanin" panose="00000400000000000000" pitchFamily="2" charset="-78"/>
              </a:rPr>
              <a:t>کرم </a:t>
            </a:r>
            <a:r>
              <a:rPr lang="ar-SA" b="1" dirty="0">
                <a:cs typeface="B Nazanin" panose="00000400000000000000" pitchFamily="2" charset="-78"/>
              </a:rPr>
              <a:t>یا زرد نخودی است که با رنگ سیاه یا قهوه ای تیره </a:t>
            </a:r>
            <a:r>
              <a:rPr lang="fa-IR" b="1" dirty="0" smtClean="0">
                <a:cs typeface="B Nazanin" panose="00000400000000000000" pitchFamily="2" charset="-78"/>
              </a:rPr>
              <a:t>که </a:t>
            </a:r>
            <a:r>
              <a:rPr lang="ar-SA" b="1" dirty="0" smtClean="0">
                <a:cs typeface="B Nazanin" panose="00000400000000000000" pitchFamily="2" charset="-78"/>
              </a:rPr>
              <a:t>معمولا</a:t>
            </a:r>
            <a:r>
              <a:rPr lang="fa-IR" b="1" dirty="0" smtClean="0">
                <a:cs typeface="B Nazanin" panose="00000400000000000000" pitchFamily="2" charset="-78"/>
              </a:rPr>
              <a:t> به صورت</a:t>
            </a:r>
            <a:r>
              <a:rPr lang="ar-SA" b="1" dirty="0" smtClean="0">
                <a:cs typeface="B Nazanin" panose="00000400000000000000" pitchFamily="2" charset="-78"/>
              </a:rPr>
              <a:t> </a:t>
            </a:r>
            <a:r>
              <a:rPr lang="ar-SA" b="1" dirty="0">
                <a:cs typeface="B Nazanin" panose="00000400000000000000" pitchFamily="2" charset="-78"/>
              </a:rPr>
              <a:t>هندسی، جانوری و تلفیقی، نقش پردازی شده </a:t>
            </a:r>
            <a:r>
              <a:rPr lang="ar-SA" b="1" dirty="0" smtClean="0">
                <a:cs typeface="B Nazanin" panose="00000400000000000000" pitchFamily="2" charset="-78"/>
              </a:rPr>
              <a:t>اند</a:t>
            </a:r>
            <a:r>
              <a:rPr lang="fa-IR" b="1" dirty="0" smtClean="0">
                <a:cs typeface="B Nazanin" panose="00000400000000000000" pitchFamily="2" charset="-78"/>
              </a:rPr>
              <a:t>.</a:t>
            </a:r>
            <a:r>
              <a:rPr lang="ar-SA" b="1" dirty="0" smtClean="0">
                <a:cs typeface="B Nazanin" panose="00000400000000000000" pitchFamily="2" charset="-78"/>
              </a:rPr>
              <a:t> </a:t>
            </a:r>
            <a:endParaRPr lang="en-US" b="1" dirty="0">
              <a:cs typeface="B Nazanin" panose="00000400000000000000" pitchFamily="2" charset="-78"/>
            </a:endParaRPr>
          </a:p>
        </p:txBody>
      </p:sp>
    </p:spTree>
    <p:extLst>
      <p:ext uri="{BB962C8B-B14F-4D97-AF65-F5344CB8AC3E}">
        <p14:creationId xmlns:p14="http://schemas.microsoft.com/office/powerpoint/2010/main" val="1381761235"/>
      </p:ext>
    </p:extLst>
  </p:cSld>
  <p:clrMapOvr>
    <a:masterClrMapping/>
  </p:clrMapOvr>
  <p:transition spd="slow" advTm="3000">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1052736"/>
            <a:ext cx="6516216" cy="1338828"/>
          </a:xfrm>
          <a:prstGeom prst="rect">
            <a:avLst/>
          </a:prstGeom>
        </p:spPr>
        <p:txBody>
          <a:bodyPr wrap="square">
            <a:spAutoFit/>
          </a:bodyPr>
          <a:lstStyle/>
          <a:p>
            <a:pPr algn="just">
              <a:lnSpc>
                <a:spcPct val="150000"/>
              </a:lnSpc>
            </a:pPr>
            <a:r>
              <a:rPr lang="ar-SA" b="1" dirty="0">
                <a:latin typeface="Calibri" panose="020F0502020204030204" pitchFamily="34" charset="0"/>
                <a:ea typeface="Calibri" panose="020F0502020204030204" pitchFamily="34" charset="0"/>
                <a:cs typeface="B Nazanin" panose="00000400000000000000" pitchFamily="2" charset="-78"/>
              </a:rPr>
              <a:t>بر اساس یافته های شهر سوخته (در سیستان) با تاریخی در حدود هزاره سوم پ.م، چنین به نظر می رسد که </a:t>
            </a:r>
            <a:r>
              <a:rPr lang="ar-SA" b="1" dirty="0" smtClean="0">
                <a:latin typeface="Calibri" panose="020F0502020204030204" pitchFamily="34" charset="0"/>
                <a:ea typeface="Calibri" panose="020F0502020204030204" pitchFamily="34" charset="0"/>
                <a:cs typeface="B Nazanin" panose="00000400000000000000" pitchFamily="2" charset="-78"/>
              </a:rPr>
              <a:t>این</a:t>
            </a:r>
            <a:r>
              <a:rPr lang="fa-IR" b="1" dirty="0" smtClean="0">
                <a:latin typeface="Calibri" panose="020F0502020204030204" pitchFamily="34" charset="0"/>
                <a:ea typeface="Calibri" panose="020F0502020204030204" pitchFamily="34" charset="0"/>
                <a:cs typeface="B Nazanin" panose="00000400000000000000" pitchFamily="2" charset="-78"/>
              </a:rPr>
              <a:t> </a:t>
            </a:r>
            <a:r>
              <a:rPr lang="ar-SA" b="1" dirty="0" smtClean="0">
                <a:cs typeface="B Nazanin" panose="00000400000000000000" pitchFamily="2" charset="-78"/>
              </a:rPr>
              <a:t>شهر </a:t>
            </a:r>
            <a:r>
              <a:rPr lang="ar-SA" b="1" dirty="0">
                <a:cs typeface="B Nazanin" panose="00000400000000000000" pitchFamily="2" charset="-78"/>
              </a:rPr>
              <a:t>مهمترین مرکز صنعت مفرغ </a:t>
            </a:r>
            <a:r>
              <a:rPr lang="ar-SA" b="1" dirty="0" smtClean="0">
                <a:cs typeface="B Nazanin" panose="00000400000000000000" pitchFamily="2" charset="-78"/>
              </a:rPr>
              <a:t>سازی</a:t>
            </a:r>
            <a:r>
              <a:rPr lang="fa-IR" b="1" dirty="0">
                <a:cs typeface="B Nazanin" panose="00000400000000000000" pitchFamily="2" charset="-78"/>
              </a:rPr>
              <a:t> در شرق ایران به شمار می رفته است. </a:t>
            </a:r>
            <a:endParaRPr lang="en-US" b="1"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3356992"/>
            <a:ext cx="4094211" cy="260805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112" y="3356992"/>
            <a:ext cx="3661263" cy="2615188"/>
          </a:xfrm>
          <a:prstGeom prst="rect">
            <a:avLst/>
          </a:prstGeom>
        </p:spPr>
      </p:pic>
      <p:sp>
        <p:nvSpPr>
          <p:cNvPr id="7" name="Rectangle 6"/>
          <p:cNvSpPr/>
          <p:nvPr/>
        </p:nvSpPr>
        <p:spPr>
          <a:xfrm>
            <a:off x="2592115" y="6337444"/>
            <a:ext cx="2898550" cy="369332"/>
          </a:xfrm>
          <a:prstGeom prst="rect">
            <a:avLst/>
          </a:prstGeom>
        </p:spPr>
        <p:txBody>
          <a:bodyPr wrap="none">
            <a:spAutoFit/>
          </a:bodyPr>
          <a:lstStyle/>
          <a:p>
            <a:r>
              <a:rPr lang="fa-IR" b="1" dirty="0" smtClean="0">
                <a:cs typeface="B Nazanin" panose="00000400000000000000" pitchFamily="2" charset="-78"/>
              </a:rPr>
              <a:t>آثار سنگی جیرفت هزاره سوم پ.م</a:t>
            </a:r>
            <a:endParaRPr lang="en-US" dirty="0"/>
          </a:p>
        </p:txBody>
      </p:sp>
    </p:spTree>
    <p:extLst>
      <p:ext uri="{BB962C8B-B14F-4D97-AF65-F5344CB8AC3E}">
        <p14:creationId xmlns:p14="http://schemas.microsoft.com/office/powerpoint/2010/main" val="1145912436"/>
      </p:ext>
    </p:extLst>
  </p:cSld>
  <p:clrMapOvr>
    <a:masterClrMapping/>
  </p:clrMapOvr>
  <p:transition spd="slow" advTm="3000">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8" y="3296877"/>
            <a:ext cx="3836700" cy="2553149"/>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284984"/>
            <a:ext cx="4148866" cy="2553149"/>
          </a:xfrm>
          <a:prstGeom prst="rect">
            <a:avLst/>
          </a:prstGeom>
        </p:spPr>
      </p:pic>
      <p:sp>
        <p:nvSpPr>
          <p:cNvPr id="4" name="Rectangle 3"/>
          <p:cNvSpPr/>
          <p:nvPr/>
        </p:nvSpPr>
        <p:spPr>
          <a:xfrm>
            <a:off x="2051720" y="1196752"/>
            <a:ext cx="6228184" cy="977191"/>
          </a:xfrm>
          <a:prstGeom prst="rect">
            <a:avLst/>
          </a:prstGeom>
        </p:spPr>
        <p:txBody>
          <a:bodyPr wrap="square">
            <a:spAutoFit/>
          </a:bodyPr>
          <a:lstStyle/>
          <a:p>
            <a:pPr algn="just">
              <a:lnSpc>
                <a:spcPct val="150000"/>
              </a:lnSpc>
            </a:pPr>
            <a:r>
              <a:rPr lang="fa-IR" sz="2000" b="1" dirty="0">
                <a:cs typeface="B Nazanin" panose="00000400000000000000" pitchFamily="2" charset="-78"/>
              </a:rPr>
              <a:t>در </a:t>
            </a:r>
            <a:r>
              <a:rPr lang="fa-IR" sz="2000" b="1" dirty="0" smtClean="0">
                <a:cs typeface="B Nazanin" panose="00000400000000000000" pitchFamily="2" charset="-78"/>
              </a:rPr>
              <a:t>شهر سوخته خانه </a:t>
            </a:r>
            <a:r>
              <a:rPr lang="fa-IR" sz="2000" b="1" dirty="0">
                <a:cs typeface="B Nazanin" panose="00000400000000000000" pitchFamily="2" charset="-78"/>
              </a:rPr>
              <a:t>هایی به صورت پلکانی ساخته شده که سطح دیوار آنها با اندودی از گل و مواد آهکی پوشیده می شده است. </a:t>
            </a:r>
            <a:endParaRPr lang="en-US" sz="2000" b="1" dirty="0">
              <a:cs typeface="B Nazanin" panose="00000400000000000000" pitchFamily="2" charset="-78"/>
            </a:endParaRPr>
          </a:p>
        </p:txBody>
      </p:sp>
      <p:sp>
        <p:nvSpPr>
          <p:cNvPr id="5" name="Rectangle 4"/>
          <p:cNvSpPr/>
          <p:nvPr/>
        </p:nvSpPr>
        <p:spPr>
          <a:xfrm>
            <a:off x="3026207" y="6165908"/>
            <a:ext cx="2553905" cy="369332"/>
          </a:xfrm>
          <a:prstGeom prst="rect">
            <a:avLst/>
          </a:prstGeom>
        </p:spPr>
        <p:txBody>
          <a:bodyPr wrap="none">
            <a:spAutoFit/>
          </a:bodyPr>
          <a:lstStyle/>
          <a:p>
            <a:r>
              <a:rPr lang="fa-IR" b="1" dirty="0" smtClean="0">
                <a:cs typeface="B Nazanin" panose="00000400000000000000" pitchFamily="2" charset="-78"/>
              </a:rPr>
              <a:t>شهر سوخته و شگفتی های آن</a:t>
            </a:r>
            <a:endParaRPr lang="en-US" dirty="0"/>
          </a:p>
        </p:txBody>
      </p:sp>
    </p:spTree>
    <p:extLst>
      <p:ext uri="{BB962C8B-B14F-4D97-AF65-F5344CB8AC3E}">
        <p14:creationId xmlns:p14="http://schemas.microsoft.com/office/powerpoint/2010/main" val="3362500983"/>
      </p:ext>
    </p:extLst>
  </p:cSld>
  <p:clrMapOvr>
    <a:masterClrMapping/>
  </p:clrMapOvr>
  <p:transition spd="slow" advTm="3000">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3625</TotalTime>
  <Words>756</Words>
  <Application>Microsoft Office PowerPoint</Application>
  <PresentationFormat>On-screen Show (4:3)</PresentationFormat>
  <Paragraphs>77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 Nazanin</vt:lpstr>
      <vt:lpstr>Calibri</vt:lpstr>
      <vt:lpstr>Constantia</vt:lpstr>
      <vt:lpstr>Majalla UI</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Dear User</dc:creator>
  <cp:lastModifiedBy>admin</cp:lastModifiedBy>
  <cp:revision>268</cp:revision>
  <dcterms:created xsi:type="dcterms:W3CDTF">2013-02-15T14:40:19Z</dcterms:created>
  <dcterms:modified xsi:type="dcterms:W3CDTF">2020-03-10T21:59:19Z</dcterms:modified>
</cp:coreProperties>
</file>