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6" r:id="rId3"/>
    <p:sldId id="258" r:id="rId4"/>
    <p:sldId id="259" r:id="rId5"/>
    <p:sldId id="260" r:id="rId6"/>
    <p:sldId id="261" r:id="rId7"/>
    <p:sldId id="262" r:id="rId8"/>
    <p:sldId id="263" r:id="rId9"/>
    <p:sldId id="267" r:id="rId10"/>
    <p:sldId id="266" r:id="rId11"/>
    <p:sldId id="264" r:id="rId12"/>
    <p:sldId id="265" r:id="rId13"/>
    <p:sldId id="272" r:id="rId14"/>
    <p:sldId id="268" r:id="rId15"/>
    <p:sldId id="269" r:id="rId16"/>
    <p:sldId id="273"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7A79C-DA40-4422-97F4-7D43F3BAA615}"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5BEF9-BCD5-41E1-A206-4EE780D83FD9}" type="slidenum">
              <a:rPr lang="en-US" smtClean="0"/>
              <a:t>‹#›</a:t>
            </a:fld>
            <a:endParaRPr lang="en-US"/>
          </a:p>
        </p:txBody>
      </p:sp>
    </p:spTree>
    <p:extLst>
      <p:ext uri="{BB962C8B-B14F-4D97-AF65-F5344CB8AC3E}">
        <p14:creationId xmlns:p14="http://schemas.microsoft.com/office/powerpoint/2010/main" val="349574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5BEF9-BCD5-41E1-A206-4EE780D83FD9}" type="slidenum">
              <a:rPr lang="en-US" smtClean="0"/>
              <a:t>6</a:t>
            </a:fld>
            <a:endParaRPr lang="en-US"/>
          </a:p>
        </p:txBody>
      </p:sp>
    </p:spTree>
    <p:extLst>
      <p:ext uri="{BB962C8B-B14F-4D97-AF65-F5344CB8AC3E}">
        <p14:creationId xmlns:p14="http://schemas.microsoft.com/office/powerpoint/2010/main" val="204497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B8ED79-F221-4703-9799-4FF3CC2F8D5D}"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34556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355564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207789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910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341374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4B8ED79-F221-4703-9799-4FF3CC2F8D5D}"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285592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4B8ED79-F221-4703-9799-4FF3CC2F8D5D}"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3868206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B8ED79-F221-4703-9799-4FF3CC2F8D5D}"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401789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B8ED79-F221-4703-9799-4FF3CC2F8D5D}"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199563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B8ED79-F221-4703-9799-4FF3CC2F8D5D}"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413349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B8ED79-F221-4703-9799-4FF3CC2F8D5D}"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183704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192539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B8ED79-F221-4703-9799-4FF3CC2F8D5D}"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380715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B8ED79-F221-4703-9799-4FF3CC2F8D5D}"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217693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8ED79-F221-4703-9799-4FF3CC2F8D5D}"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221329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414311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B8ED79-F221-4703-9799-4FF3CC2F8D5D}"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30AFB-BFFD-4393-A66B-E566DFC82B07}" type="slidenum">
              <a:rPr lang="en-US" smtClean="0"/>
              <a:t>‹#›</a:t>
            </a:fld>
            <a:endParaRPr lang="en-US"/>
          </a:p>
        </p:txBody>
      </p:sp>
    </p:spTree>
    <p:extLst>
      <p:ext uri="{BB962C8B-B14F-4D97-AF65-F5344CB8AC3E}">
        <p14:creationId xmlns:p14="http://schemas.microsoft.com/office/powerpoint/2010/main" val="53062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B8ED79-F221-4703-9799-4FF3CC2F8D5D}" type="datetimeFigureOut">
              <a:rPr lang="en-US" smtClean="0"/>
              <a:t>3/10/2020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930AFB-BFFD-4393-A66B-E566DFC82B07}" type="slidenum">
              <a:rPr lang="en-US" smtClean="0"/>
              <a:t>‹#›</a:t>
            </a:fld>
            <a:endParaRPr lang="en-US"/>
          </a:p>
        </p:txBody>
      </p:sp>
    </p:spTree>
    <p:extLst>
      <p:ext uri="{BB962C8B-B14F-4D97-AF65-F5344CB8AC3E}">
        <p14:creationId xmlns:p14="http://schemas.microsoft.com/office/powerpoint/2010/main" val="8947882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399" y="360218"/>
            <a:ext cx="10196945" cy="5929746"/>
          </a:xfrm>
        </p:spPr>
        <p:txBody>
          <a:bodyPr/>
          <a:lstStyle/>
          <a:p>
            <a:endParaRPr lang="fa-IR" dirty="0" smtClean="0"/>
          </a:p>
          <a:p>
            <a:endParaRPr lang="fa-IR" dirty="0"/>
          </a:p>
          <a:p>
            <a:endParaRPr lang="fa-IR" dirty="0" smtClean="0"/>
          </a:p>
          <a:p>
            <a:endParaRPr lang="fa-IR" dirty="0"/>
          </a:p>
          <a:p>
            <a:r>
              <a:rPr lang="fa-IR" dirty="0" smtClean="0"/>
              <a:t>دانشگاه فنی حرفه ای دخترانه معین</a:t>
            </a:r>
          </a:p>
          <a:p>
            <a:r>
              <a:rPr lang="fa-IR" dirty="0" smtClean="0"/>
              <a:t>موضوع تحقیق: پوشاک زنان لر و پوشاک مردان لر</a:t>
            </a:r>
          </a:p>
          <a:p>
            <a:r>
              <a:rPr lang="fa-IR" dirty="0" smtClean="0"/>
              <a:t>نام و نام خانوادگی: مهسا برنده جوبیشی</a:t>
            </a:r>
          </a:p>
          <a:p>
            <a:r>
              <a:rPr lang="fa-IR" dirty="0" smtClean="0"/>
              <a:t>استاد :هانیه هزار دستان</a:t>
            </a:r>
          </a:p>
          <a:p>
            <a:r>
              <a:rPr lang="fa-IR" dirty="0" smtClean="0"/>
              <a:t>سال ۱۳۹۸_۹۹</a:t>
            </a:r>
            <a:endParaRPr lang="en-US" dirty="0"/>
          </a:p>
        </p:txBody>
      </p:sp>
      <p:pic>
        <p:nvPicPr>
          <p:cNvPr id="4" name="Picture 3"/>
          <p:cNvPicPr>
            <a:picLocks noChangeAspect="1"/>
          </p:cNvPicPr>
          <p:nvPr/>
        </p:nvPicPr>
        <p:blipFill>
          <a:blip r:embed="rId2"/>
          <a:stretch>
            <a:fillRect/>
          </a:stretch>
        </p:blipFill>
        <p:spPr>
          <a:xfrm>
            <a:off x="3976255" y="471055"/>
            <a:ext cx="3740726" cy="2190750"/>
          </a:xfrm>
          <a:prstGeom prst="rect">
            <a:avLst/>
          </a:prstGeom>
        </p:spPr>
      </p:pic>
    </p:spTree>
    <p:extLst>
      <p:ext uri="{BB962C8B-B14F-4D97-AF65-F5344CB8AC3E}">
        <p14:creationId xmlns:p14="http://schemas.microsoft.com/office/powerpoint/2010/main" val="297874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5804" y="1243733"/>
            <a:ext cx="6529557" cy="4351338"/>
          </a:xfrm>
        </p:spPr>
      </p:pic>
    </p:spTree>
    <p:extLst>
      <p:ext uri="{BB962C8B-B14F-4D97-AF65-F5344CB8AC3E}">
        <p14:creationId xmlns:p14="http://schemas.microsoft.com/office/powerpoint/2010/main" val="421061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236"/>
            <a:ext cx="10938164" cy="6359237"/>
          </a:xfrm>
        </p:spPr>
        <p:txBody>
          <a:bodyPr/>
          <a:lstStyle/>
          <a:p>
            <a:pPr marL="0" indent="0" algn="ctr">
              <a:buNone/>
            </a:pPr>
            <a:r>
              <a:rPr lang="fa-IR" u="sng" dirty="0"/>
              <a:t>کپنک (فرجی</a:t>
            </a:r>
            <a:r>
              <a:rPr lang="fa-IR" u="sng" dirty="0" smtClean="0"/>
              <a:t>):</a:t>
            </a:r>
          </a:p>
          <a:p>
            <a:pPr marL="0" indent="0" algn="r">
              <a:buNone/>
            </a:pPr>
            <a:r>
              <a:rPr lang="fa-IR" sz="2000" b="1" dirty="0" smtClean="0"/>
              <a:t> </a:t>
            </a:r>
            <a:r>
              <a:rPr lang="fa-IR" sz="2000" dirty="0"/>
              <a:t>یک نوع قبای پشمی محکم و معمولا مورد استفاده چوپانان است. در مواقع جنگ از آن به‌عنوان لباس رزم استفاده می‌شود، زیرا ترکیب بسیار فشرده‌ای در ساخت آن به کار رفته است</a:t>
            </a:r>
            <a:r>
              <a:rPr lang="fa-IR" dirty="0" smtClean="0"/>
              <a:t>.</a:t>
            </a:r>
          </a:p>
          <a:p>
            <a:pPr marL="0" indent="0" algn="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1841500"/>
            <a:ext cx="5080000" cy="3175000"/>
          </a:xfrm>
          <a:prstGeom prst="rect">
            <a:avLst/>
          </a:prstGeom>
        </p:spPr>
      </p:pic>
      <p:sp>
        <p:nvSpPr>
          <p:cNvPr id="5" name="Rectangle 4"/>
          <p:cNvSpPr/>
          <p:nvPr/>
        </p:nvSpPr>
        <p:spPr>
          <a:xfrm>
            <a:off x="4811033" y="5042733"/>
            <a:ext cx="2569934" cy="369332"/>
          </a:xfrm>
          <a:prstGeom prst="rect">
            <a:avLst/>
          </a:prstGeom>
        </p:spPr>
        <p:txBody>
          <a:bodyPr wrap="none">
            <a:spAutoFit/>
          </a:bodyPr>
          <a:lstStyle/>
          <a:p>
            <a:r>
              <a:rPr lang="fa-IR" dirty="0">
                <a:solidFill>
                  <a:srgbClr val="FF6600"/>
                </a:solidFill>
                <a:latin typeface="Tahoma" panose="020B0604030504040204" pitchFamily="34" charset="0"/>
              </a:rPr>
              <a:t>باس‌های سنتی مردان در لرستان</a:t>
            </a:r>
            <a:endParaRPr lang="en-US" dirty="0"/>
          </a:p>
        </p:txBody>
      </p:sp>
      <p:sp>
        <p:nvSpPr>
          <p:cNvPr id="6" name="Rectangle 5"/>
          <p:cNvSpPr/>
          <p:nvPr/>
        </p:nvSpPr>
        <p:spPr>
          <a:xfrm>
            <a:off x="471056" y="5438298"/>
            <a:ext cx="11208326" cy="1138773"/>
          </a:xfrm>
          <a:prstGeom prst="rect">
            <a:avLst/>
          </a:prstGeom>
        </p:spPr>
        <p:txBody>
          <a:bodyPr wrap="square">
            <a:spAutoFit/>
          </a:bodyPr>
          <a:lstStyle/>
          <a:p>
            <a:pPr algn="ctr"/>
            <a:r>
              <a:rPr lang="fa-IR" sz="2800" i="0" u="sng" strike="noStrike" dirty="0" smtClean="0">
                <a:effectLst/>
                <a:latin typeface="Tahoma" panose="020B0604030504040204" pitchFamily="34" charset="0"/>
              </a:rPr>
              <a:t>چوغا:</a:t>
            </a:r>
          </a:p>
          <a:p>
            <a:pPr algn="r"/>
            <a:r>
              <a:rPr lang="fa-IR" sz="2000" b="0" i="0" u="none" strike="noStrike" dirty="0" smtClean="0">
                <a:effectLst/>
                <a:latin typeface="Tahoma" panose="020B0604030504040204" pitchFamily="34" charset="0"/>
              </a:rPr>
              <a:t>نیز نوعی بالاپوش مردانه است که بیشتر در منطقه بختیاری لرستان و چهارمحال و بختیاری مورد استفاده قرارگرفته و جنس آن از پشم گوسفند بوده و توسط زنان بختیاری بافته می شود</a:t>
            </a:r>
            <a:endParaRPr lang="en-US" sz="2000" dirty="0"/>
          </a:p>
        </p:txBody>
      </p:sp>
    </p:spTree>
    <p:extLst>
      <p:ext uri="{BB962C8B-B14F-4D97-AF65-F5344CB8AC3E}">
        <p14:creationId xmlns:p14="http://schemas.microsoft.com/office/powerpoint/2010/main" val="73847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lstStyle/>
          <a:p>
            <a:pPr marL="0" indent="0" algn="ctr">
              <a:buNone/>
            </a:pPr>
            <a:r>
              <a:rPr lang="fa-IR" u="sng" dirty="0" smtClean="0"/>
              <a:t>شلوار:</a:t>
            </a:r>
            <a:endParaRPr lang="fa-IR" sz="2000" u="sng" dirty="0" smtClean="0"/>
          </a:p>
          <a:p>
            <a:pPr marL="0" indent="0" algn="r">
              <a:buNone/>
            </a:pPr>
            <a:r>
              <a:rPr lang="fa-IR" sz="2000" dirty="0" smtClean="0"/>
              <a:t>شلوار مردان لر دارای دمپای تنگتر از قسمت بالای آن ( به ویژه بخش ران ) بوده ولی عموماً شلواری گشائ است که کمر آن لیفه دارد و اغلب به رنگ مشکی انتخاب می شود.</a:t>
            </a:r>
          </a:p>
          <a:p>
            <a:pPr marL="0" indent="0" algn="ctr">
              <a:buNone/>
            </a:pPr>
            <a:r>
              <a:rPr lang="fa-IR" u="sng" dirty="0" smtClean="0"/>
              <a:t>پیراهن:</a:t>
            </a:r>
          </a:p>
          <a:p>
            <a:pPr marL="0" indent="0" algn="r">
              <a:buNone/>
            </a:pPr>
            <a:r>
              <a:rPr lang="fa-IR" sz="2000" dirty="0" smtClean="0"/>
              <a:t>پیراهن مردان لُر برشی ساده دارد. آستینش راسته و گاه با سردست است. یقه ی این نوع پیراهن در پهلوی گردن و گاه در جلوی آن قرار دارد. چاک این پیراهن (چه در جلو و چه در کنار سینه باشد.) معمولاً تا حدود زیر سینه باز است. لازم است. لازم به ذکر است که رنگ پیراهن اغلب سفید و گاهی رنگین است</a:t>
            </a:r>
            <a:endParaRPr lang="en-US" sz="2000" dirty="0"/>
          </a:p>
        </p:txBody>
      </p:sp>
      <p:pic>
        <p:nvPicPr>
          <p:cNvPr id="4" name="Picture 3"/>
          <p:cNvPicPr>
            <a:picLocks noChangeAspect="1"/>
          </p:cNvPicPr>
          <p:nvPr/>
        </p:nvPicPr>
        <p:blipFill>
          <a:blip r:embed="rId2"/>
          <a:stretch>
            <a:fillRect/>
          </a:stretch>
        </p:blipFill>
        <p:spPr>
          <a:xfrm>
            <a:off x="1645011" y="3311236"/>
            <a:ext cx="3627058" cy="3404752"/>
          </a:xfrm>
          <a:prstGeom prst="rect">
            <a:avLst/>
          </a:prstGeom>
        </p:spPr>
      </p:pic>
    </p:spTree>
    <p:extLst>
      <p:ext uri="{BB962C8B-B14F-4D97-AF65-F5344CB8AC3E}">
        <p14:creationId xmlns:p14="http://schemas.microsoft.com/office/powerpoint/2010/main" val="210250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63119" y="914400"/>
            <a:ext cx="5715000" cy="5000625"/>
          </a:xfrm>
          <a:prstGeom prst="rect">
            <a:avLst/>
          </a:prstGeom>
        </p:spPr>
      </p:pic>
    </p:spTree>
    <p:extLst>
      <p:ext uri="{BB962C8B-B14F-4D97-AF65-F5344CB8AC3E}">
        <p14:creationId xmlns:p14="http://schemas.microsoft.com/office/powerpoint/2010/main" val="142368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09" y="1"/>
            <a:ext cx="10515600" cy="6661872"/>
          </a:xfrm>
        </p:spPr>
        <p:txBody>
          <a:bodyPr>
            <a:normAutofit/>
          </a:bodyPr>
          <a:lstStyle/>
          <a:p>
            <a:pPr marL="0" indent="0" algn="ctr">
              <a:buNone/>
            </a:pPr>
            <a:r>
              <a:rPr lang="fa-IR" dirty="0" smtClean="0">
                <a:solidFill>
                  <a:srgbClr val="92D050"/>
                </a:solidFill>
              </a:rPr>
              <a:t>لباس لر های فیلی </a:t>
            </a:r>
          </a:p>
          <a:p>
            <a:pPr marL="0" indent="0" algn="ctr">
              <a:buNone/>
            </a:pPr>
            <a:r>
              <a:rPr lang="fa-IR" u="sng" dirty="0" smtClean="0"/>
              <a:t>بون زاٛلفی:</a:t>
            </a:r>
            <a:r>
              <a:rPr lang="fa-IR" dirty="0" smtClean="0"/>
              <a:t> </a:t>
            </a:r>
          </a:p>
          <a:p>
            <a:pPr marL="0" indent="0" algn="r">
              <a:buNone/>
            </a:pPr>
            <a:r>
              <a:rPr lang="fa-IR" sz="2000" dirty="0" smtClean="0"/>
              <a:t>کلاهی کوچک و بسیار زیبا که با سکه‌های قدیمی تزیین شده و از آن آویزان شده‌اند، این کلاه رنگی بافته می‌شود.</a:t>
            </a:r>
          </a:p>
          <a:p>
            <a:pPr marL="0" indent="0" algn="ctr">
              <a:buNone/>
            </a:pPr>
            <a:r>
              <a:rPr lang="fa-IR" u="sng" dirty="0" smtClean="0"/>
              <a:t>کراس:</a:t>
            </a:r>
          </a:p>
          <a:p>
            <a:pPr marL="0" indent="0" algn="r">
              <a:buNone/>
            </a:pPr>
            <a:r>
              <a:rPr lang="fa-IR" sz="2000" dirty="0" smtClean="0"/>
              <a:t> پیراهنی بلند که سینه را به‌طور کامل پوشانده و تا مچ دست آستین آن کشیده شده و از پایین هم تا مچ پا بلند است.</a:t>
            </a:r>
          </a:p>
          <a:p>
            <a:pPr marL="0" indent="0" algn="ctr">
              <a:buNone/>
            </a:pPr>
            <a:r>
              <a:rPr lang="fa-IR" u="sng" dirty="0" smtClean="0"/>
              <a:t>شٱڤال:</a:t>
            </a:r>
            <a:endParaRPr lang="fa-IR" u="sng" dirty="0"/>
          </a:p>
          <a:p>
            <a:pPr marL="0" indent="0" algn="r">
              <a:buNone/>
            </a:pPr>
            <a:r>
              <a:rPr lang="fa-IR" sz="2000" dirty="0" smtClean="0"/>
              <a:t> شلواری است شبیه به شلوار جافی مردان با این تفاوت که جنس آن بسیار نرم‌تر و از جنس‌هایی مانن ابریشم دوخته می‌شود و پاچهٔ آن از پاچه شلوار کردی کمی بازتر و راحت‌تر است.</a:t>
            </a:r>
          </a:p>
          <a:p>
            <a:pPr marL="0" indent="0" algn="ctr">
              <a:buNone/>
            </a:pPr>
            <a:r>
              <a:rPr lang="fa-IR" u="sng" dirty="0" smtClean="0"/>
              <a:t>کلاش: </a:t>
            </a:r>
          </a:p>
          <a:p>
            <a:pPr marL="0" indent="0" algn="r">
              <a:buNone/>
            </a:pPr>
            <a:r>
              <a:rPr lang="fa-IR" sz="2000" dirty="0" smtClean="0"/>
              <a:t>نوعی کفش است که برای زنان به ان آژ گفته می‌شود.</a:t>
            </a:r>
          </a:p>
          <a:p>
            <a:pPr marL="0" indent="0" algn="ctr">
              <a:buNone/>
            </a:pPr>
            <a:r>
              <a:rPr lang="fa-IR" u="sng" dirty="0" smtClean="0"/>
              <a:t>کوڤلنجاٛ:</a:t>
            </a:r>
          </a:p>
          <a:p>
            <a:pPr marL="0" indent="0" algn="r">
              <a:buNone/>
            </a:pPr>
            <a:r>
              <a:rPr lang="fa-IR" sz="2000" dirty="0" smtClean="0"/>
              <a:t>نیم‌تنه‌ای است که روی پیراهن بلند می‌پوشند و از پارچه زری یا مخمل دوخته می‌شود.</a:t>
            </a:r>
          </a:p>
        </p:txBody>
      </p:sp>
    </p:spTree>
    <p:extLst>
      <p:ext uri="{BB962C8B-B14F-4D97-AF65-F5344CB8AC3E}">
        <p14:creationId xmlns:p14="http://schemas.microsoft.com/office/powerpoint/2010/main" val="335107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10515600" cy="6024563"/>
          </a:xfrm>
        </p:spPr>
        <p:txBody>
          <a:bodyPr>
            <a:normAutofit fontScale="92500" lnSpcReduction="10000"/>
          </a:bodyPr>
          <a:lstStyle/>
          <a:p>
            <a:pPr marL="0" indent="0" algn="ctr">
              <a:buNone/>
            </a:pPr>
            <a:r>
              <a:rPr lang="fa-IR" u="sng" dirty="0" smtClean="0"/>
              <a:t>سربند:</a:t>
            </a:r>
          </a:p>
          <a:p>
            <a:pPr marL="0" indent="0" algn="r">
              <a:buNone/>
            </a:pPr>
            <a:r>
              <a:rPr lang="fa-IR" sz="2000" dirty="0" smtClean="0"/>
              <a:t>پارچهٔ چهارگوشی که به شکل عمامه به دور سر یا به دور کلاه می‌بستند. امروزه از نوعی سربند به نام «چفیه» استفاده می‌شود</a:t>
            </a:r>
          </a:p>
          <a:p>
            <a:pPr marL="0" indent="0" algn="ctr">
              <a:buNone/>
            </a:pPr>
            <a:r>
              <a:rPr lang="fa-IR" u="sng" dirty="0" smtClean="0"/>
              <a:t>«چۊخا» </a:t>
            </a:r>
          </a:p>
          <a:p>
            <a:pPr marL="0" indent="0" algn="r">
              <a:buNone/>
            </a:pPr>
            <a:r>
              <a:rPr lang="fa-IR" sz="2000" dirty="0" smtClean="0"/>
              <a:t>نوعی بالا پوش مردانه که همواره داری آستین کوتاه است و از پشم گوسفند بافته می‌شود</a:t>
            </a:r>
          </a:p>
          <a:p>
            <a:pPr marL="0" indent="0" algn="ctr">
              <a:buNone/>
            </a:pPr>
            <a:r>
              <a:rPr lang="fa-IR" dirty="0" smtClean="0">
                <a:solidFill>
                  <a:srgbClr val="92D050"/>
                </a:solidFill>
              </a:rPr>
              <a:t>لباس لری بختیاری</a:t>
            </a:r>
          </a:p>
          <a:p>
            <a:pPr marL="0" indent="0" algn="r">
              <a:buNone/>
            </a:pPr>
            <a:r>
              <a:rPr lang="fa-IR" sz="2200" dirty="0" smtClean="0"/>
              <a:t>لباس بختیاری نماد عشایر بختیاری است و در سراسر قلمرو بختیاری از غرب اصفهان و شرق لرستان تا شرق، شمال شرق و جنوب شرق خوزستان رواج دارد. این لباس برای مردان شامل کلاه خسروی، چوقا، شلوار دبیت، گیوه و گاهی پوشش کت مانند کُردین می‌شود. </a:t>
            </a:r>
          </a:p>
          <a:p>
            <a:pPr marL="0" indent="0" algn="r">
              <a:buNone/>
            </a:pPr>
            <a:r>
              <a:rPr lang="fa-IR" sz="2200" dirty="0" smtClean="0"/>
              <a:t>پوشش مردان بختیاری، موزه فلک‌الافلاک، خرم‌آباد</a:t>
            </a:r>
          </a:p>
          <a:p>
            <a:pPr marL="0" indent="0" algn="r">
              <a:buNone/>
            </a:pPr>
            <a:r>
              <a:rPr lang="fa-IR" sz="2200" dirty="0" smtClean="0"/>
              <a:t>اجزای عمده لباس زنانه بختیاری شامل روسریهای مینا و لچک، زیرلچکی (بُن نایی) پیراهن زنانه (جووه)، شلوار قری و کفش (اُرسی) است</a:t>
            </a:r>
          </a:p>
          <a:p>
            <a:pPr marL="0" indent="0" algn="r">
              <a:buNone/>
            </a:pPr>
            <a:r>
              <a:rPr lang="fa-IR" sz="2200" dirty="0" smtClean="0"/>
              <a:t>در یک قرن گذشته لباس مردان بختیاری تغییرات عمده‌ای داشته که عمده دلیل آن اصلاحات تحمیلی پوشاک در دوره سلطنت رضا شاه است. این درحالیست که جامه زنان بختیاری در طول زمان تغییرات کمتری داشته‌است. این موضوع با مطالعه آثار سیاحان قرن نوزدهم و اوایل قرن بیستم میلادی قابل مشاهده است.</a:t>
            </a:r>
          </a:p>
        </p:txBody>
      </p:sp>
    </p:spTree>
    <p:extLst>
      <p:ext uri="{BB962C8B-B14F-4D97-AF65-F5344CB8AC3E}">
        <p14:creationId xmlns:p14="http://schemas.microsoft.com/office/powerpoint/2010/main" val="270303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8712" y="471777"/>
            <a:ext cx="4529414" cy="5707062"/>
          </a:xfrm>
          <a:prstGeom prst="rect">
            <a:avLst/>
          </a:prstGeom>
        </p:spPr>
      </p:pic>
    </p:spTree>
    <p:extLst>
      <p:ext uri="{BB962C8B-B14F-4D97-AF65-F5344CB8AC3E}">
        <p14:creationId xmlns:p14="http://schemas.microsoft.com/office/powerpoint/2010/main" val="230893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10515600" cy="6024563"/>
          </a:xfrm>
        </p:spPr>
        <p:txBody>
          <a:bodyPr>
            <a:normAutofit fontScale="92500" lnSpcReduction="20000"/>
          </a:bodyPr>
          <a:lstStyle/>
          <a:p>
            <a:pPr marL="0" indent="0" algn="ctr">
              <a:buNone/>
            </a:pPr>
            <a:r>
              <a:rPr lang="fa-IR" dirty="0" smtClean="0">
                <a:solidFill>
                  <a:srgbClr val="92D050"/>
                </a:solidFill>
              </a:rPr>
              <a:t>لرهای جنوبی</a:t>
            </a:r>
          </a:p>
          <a:p>
            <a:pPr marL="0" indent="0" algn="r">
              <a:buNone/>
            </a:pPr>
            <a:r>
              <a:rPr lang="fa-IR" sz="2000" dirty="0" smtClean="0"/>
              <a:t>این لباس ویژه لُرهای جنوبی است و از مرکز غربی استان فارس تا سراسر استان کهگیلویه و بویراحمد و شمال و غرب بوشهر و جنوب شرقی خوزستان گسترش دارد. امروزه استفاده از لباس محلی و سنتی بیشتر در زنان بالای ۳۰سال استان کهگیلویه و بویراحمد دیده می‌شود اما در جشن‌ها و مجالس عروسی تمام زنان و دختران به عنوان یک سنت از لباس‌های محلی شاد و متنوع استفاده می‌کنند.بر اساس تحقیقات صورت گرفته در کتاب نگارگری مکتب شیراز، قدمت این نوع لباس‌ها بیشتر از دوران تیموریان در قرن هشتم هجری قمری است. لباس محلی و سنتی زنان لر جنوبی از سه بخش اصلی سرپوش، بالاتنه و پایین‌تنه تشکیل شده‌است که مجموع این سه بخش، پوشش کاملی را برای زنان به همراه دارد. سرپوش لباس محلی زنان لر جنوبی، شامل یکپارچه روپوش یا همان روسری به نام " مینا " (</a:t>
            </a:r>
            <a:r>
              <a:rPr lang="en-US" sz="2000" dirty="0" err="1" smtClean="0"/>
              <a:t>Meyna</a:t>
            </a:r>
            <a:r>
              <a:rPr lang="en-US" sz="2000" dirty="0" smtClean="0"/>
              <a:t>) </a:t>
            </a:r>
            <a:r>
              <a:rPr lang="fa-IR" sz="2000" dirty="0" smtClean="0"/>
              <a:t>است که به‌طور معمول دارای بیش از یک متر طول و بین ۶۰ تا ۷۰سانتیمتر عرض می‌باشد. بر روی این روپوش مینا نیز پارچه‌ای به نام چارقد یا لچکی قرار می‌گیرد که در زبان فارسی همان سربند استمچنین یک کلاه کوچک زیر مینا قرار می‌گیرد تا پوشش دهنده موهای جلو سر زنان باشد و معمولاً زیورآلات و وسایل تزیین سنتی و ظریف به آن متصل می‌شود. بخش بالاتنه لباس محلی زنان استان کهگیلویه و بویراحمد، همان پیراهن یا جامه است که شامل یکپارچه دو متری می‌باشد و از زیر گردن تا کف پای زنان را می‌پوشاند. این پیراهن ردا مانند، دارای آستین و سرآستین است و نوع مدل آن مخصوص زنان استان‌های کهگیلویه و بویراحمد، فارس، خوزستان و چهارمحال و بختیاری است.</a:t>
            </a:r>
          </a:p>
          <a:p>
            <a:pPr marL="0" indent="0" algn="r">
              <a:buNone/>
            </a:pPr>
            <a:r>
              <a:rPr lang="fa-IR" sz="2000" dirty="0" smtClean="0"/>
              <a:t>بخش پایین این لباس‌ها که به عبارتی زیباترین بخش آن نیز به‌شمار می‌آید همان دامن یا تنبان است که بیشترین حجم پارچه را در این لباس سنتی در برمی گیرد. معمولاً برای دامن این لباس‌های محلی بین پنج تا ۱۲متر پارچه مصرف می‌شود طوری‌که این دامن از بالا کشدار و کاملاً چین خورده است و درپایین آن تزیین‌هایی مانند نوار دوزی یا پارچه‌های پلیسه دار به کار می‌رود. رنگ و جنس پارچه این لباس‌ها معمولاً بنا به طبیعت این استان در مناطق گرمسیری و سردسیری، نوع بافت عشایری و روستایی، نوع باورها و گرایش قومی و قبیله‌ای و سن زنان انتخاب می‌شود </a:t>
            </a:r>
            <a:endParaRPr lang="en-US" sz="2000" dirty="0"/>
          </a:p>
        </p:txBody>
      </p:sp>
    </p:spTree>
    <p:extLst>
      <p:ext uri="{BB962C8B-B14F-4D97-AF65-F5344CB8AC3E}">
        <p14:creationId xmlns:p14="http://schemas.microsoft.com/office/powerpoint/2010/main" val="424625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236"/>
            <a:ext cx="10515600" cy="5913727"/>
          </a:xfrm>
        </p:spPr>
        <p:txBody>
          <a:bodyPr>
            <a:normAutofit/>
          </a:bodyPr>
          <a:lstStyle/>
          <a:p>
            <a:pPr marL="0" indent="0" algn="r">
              <a:buNone/>
            </a:pPr>
            <a:r>
              <a:rPr lang="fa-IR" sz="2000" dirty="0" smtClean="0"/>
              <a:t>طوری‌که برای دختران نوجوان و کودک بیشتر از رنگ‌های شاد و حجم کمتر پارچه و برای دختران جوان رنگ‌های روشن‌تر با پارچه بیشتر استفاده می‌شود. با افزایش سن زنان نیز رنگ این لباس‌ها بیشتر به سمت تیره و خاکستری مانند سبز یشمی یا سورمه‌ای سوق پیدا می‌کند. </a:t>
            </a:r>
          </a:p>
        </p:txBody>
      </p:sp>
      <p:pic>
        <p:nvPicPr>
          <p:cNvPr id="4" name="Picture 3"/>
          <p:cNvPicPr>
            <a:picLocks noChangeAspect="1"/>
          </p:cNvPicPr>
          <p:nvPr/>
        </p:nvPicPr>
        <p:blipFill>
          <a:blip r:embed="rId2"/>
          <a:stretch>
            <a:fillRect/>
          </a:stretch>
        </p:blipFill>
        <p:spPr>
          <a:xfrm>
            <a:off x="3685310" y="1111826"/>
            <a:ext cx="4433454" cy="4920514"/>
          </a:xfrm>
          <a:prstGeom prst="rect">
            <a:avLst/>
          </a:prstGeom>
        </p:spPr>
      </p:pic>
      <p:sp>
        <p:nvSpPr>
          <p:cNvPr id="2" name="Rectangle 1"/>
          <p:cNvSpPr/>
          <p:nvPr/>
        </p:nvSpPr>
        <p:spPr>
          <a:xfrm>
            <a:off x="4219525" y="6064609"/>
            <a:ext cx="3659976" cy="400110"/>
          </a:xfrm>
          <a:prstGeom prst="rect">
            <a:avLst/>
          </a:prstGeom>
        </p:spPr>
        <p:txBody>
          <a:bodyPr wrap="none">
            <a:spAutoFit/>
          </a:bodyPr>
          <a:lstStyle/>
          <a:p>
            <a:r>
              <a:rPr lang="fa-IR" sz="2000" dirty="0" smtClean="0"/>
              <a:t> </a:t>
            </a:r>
            <a:r>
              <a:rPr lang="fa-IR" sz="2000" dirty="0"/>
              <a:t>فرح دیبا در بازدید از لرستان با شال لری</a:t>
            </a:r>
            <a:endParaRPr lang="en-US" sz="2000" dirty="0"/>
          </a:p>
        </p:txBody>
      </p:sp>
    </p:spTree>
    <p:extLst>
      <p:ext uri="{BB962C8B-B14F-4D97-AF65-F5344CB8AC3E}">
        <p14:creationId xmlns:p14="http://schemas.microsoft.com/office/powerpoint/2010/main" val="184379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2436" y="332510"/>
            <a:ext cx="9144000" cy="6179126"/>
          </a:xfrm>
        </p:spPr>
        <p:txBody>
          <a:bodyPr>
            <a:normAutofit fontScale="92500" lnSpcReduction="10000"/>
          </a:bodyPr>
          <a:lstStyle/>
          <a:p>
            <a:r>
              <a:rPr lang="fa-IR" sz="2800" dirty="0" smtClean="0">
                <a:solidFill>
                  <a:srgbClr val="92D050"/>
                </a:solidFill>
              </a:rPr>
              <a:t>پوشاک </a:t>
            </a:r>
            <a:r>
              <a:rPr lang="fa-IR" sz="2800" dirty="0">
                <a:solidFill>
                  <a:srgbClr val="92D050"/>
                </a:solidFill>
              </a:rPr>
              <a:t>مردم </a:t>
            </a:r>
            <a:r>
              <a:rPr lang="fa-IR" sz="2800" dirty="0" smtClean="0">
                <a:solidFill>
                  <a:srgbClr val="92D050"/>
                </a:solidFill>
              </a:rPr>
              <a:t>لرستان</a:t>
            </a:r>
            <a:endParaRPr lang="fa-IR" sz="2800" dirty="0">
              <a:solidFill>
                <a:srgbClr val="92D050"/>
              </a:solidFill>
            </a:endParaRPr>
          </a:p>
          <a:p>
            <a:r>
              <a:rPr lang="fa-IR" dirty="0"/>
              <a:t>لباس لری، لباس سنتی لری برگرفته از جغرافیا، فرهنگ، دین و هزاران سال همزیستی با طبیعت مردمان لُرتبار در گذشته و حال و از نمادهای مهم مردم لُر می‌باشد. </a:t>
            </a:r>
          </a:p>
          <a:p>
            <a:r>
              <a:rPr lang="fa-IR" dirty="0"/>
              <a:t> </a:t>
            </a:r>
          </a:p>
          <a:p>
            <a:r>
              <a:rPr lang="fa-IR" dirty="0"/>
              <a:t>بنابر موانع و ویژگی‌های جغرافیایی اقلیمی مردم لر در اقلیم‌های گوناگون از پوشش متفاوتی استفاده کرده‌اند. در یک تقسیم‌بندی کلی می‌توان لباسهای لری را اعم از مردانه و زنانه به سه گروه کلی لٌری فیلی، لُری بختیاری (طوایف چارلنگ و هفت لنگ بختیاری) و لُری جنوبی (رایج بین مردم لر جنوبی بویراحمدی، ممسنی، دشمن زیاری، طیّبی، بهمئی، باوی تا بندرهای گناوه و دیلم) تقسیم‌بندی کرد</a:t>
            </a:r>
            <a:r>
              <a:rPr lang="fa-IR" dirty="0" smtClean="0"/>
              <a:t>.</a:t>
            </a:r>
          </a:p>
          <a:p>
            <a:endParaRPr lang="fa-IR" dirty="0"/>
          </a:p>
          <a:p>
            <a:r>
              <a:rPr lang="fa-IR" dirty="0"/>
              <a:t>پوشاک مردم لرستان در نهایت زیبایی و سادگی نمادی از پوشش اصیل اسلامی است که امروز جز در برخی مناطق روستایی و عشایری شاید دیگر نتوان نشانی از آن یافت. نوع دوخت لباس‌های </a:t>
            </a:r>
            <a:r>
              <a:rPr lang="fa-IR" dirty="0" smtClean="0"/>
              <a:t>سنتی </a:t>
            </a:r>
            <a:r>
              <a:rPr lang="fa-IR" dirty="0"/>
              <a:t>در لرستان و رنگ‌های به کار رفته در این پوشش‌ها منحصر به فرد و بی‌نظیر است.</a:t>
            </a:r>
          </a:p>
          <a:p>
            <a:r>
              <a:rPr lang="fa-IR" dirty="0"/>
              <a:t> </a:t>
            </a:r>
          </a:p>
          <a:p>
            <a:endParaRPr lang="en-US" dirty="0"/>
          </a:p>
        </p:txBody>
      </p:sp>
    </p:spTree>
    <p:extLst>
      <p:ext uri="{BB962C8B-B14F-4D97-AF65-F5344CB8AC3E}">
        <p14:creationId xmlns:p14="http://schemas.microsoft.com/office/powerpoint/2010/main" val="415688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256"/>
            <a:ext cx="10515600" cy="6497780"/>
          </a:xfrm>
        </p:spPr>
        <p:txBody>
          <a:bodyPr>
            <a:normAutofit fontScale="92500" lnSpcReduction="10000"/>
          </a:bodyPr>
          <a:lstStyle/>
          <a:p>
            <a:pPr marL="0" indent="0" algn="ctr">
              <a:buNone/>
            </a:pPr>
            <a:r>
              <a:rPr lang="fa-IR" b="1" dirty="0" smtClean="0">
                <a:solidFill>
                  <a:srgbClr val="92D050"/>
                </a:solidFill>
              </a:rPr>
              <a:t>لباس </a:t>
            </a:r>
            <a:r>
              <a:rPr lang="fa-IR" b="1" dirty="0">
                <a:solidFill>
                  <a:srgbClr val="92D050"/>
                </a:solidFill>
              </a:rPr>
              <a:t>محلی زنان </a:t>
            </a:r>
            <a:r>
              <a:rPr lang="fa-IR" b="1" dirty="0" smtClean="0">
                <a:solidFill>
                  <a:srgbClr val="92D050"/>
                </a:solidFill>
              </a:rPr>
              <a:t>لرستان</a:t>
            </a:r>
            <a:endParaRPr lang="fa-IR" dirty="0">
              <a:solidFill>
                <a:srgbClr val="92D050"/>
              </a:solidFill>
            </a:endParaRPr>
          </a:p>
          <a:p>
            <a:pPr marL="0" indent="0" algn="r">
              <a:buNone/>
            </a:pPr>
            <a:r>
              <a:rPr lang="fa-IR" sz="2000" dirty="0"/>
              <a:t>پوشاک زنان جوان لر با پارچه‌های الوان در رنگ‌ها و طرح‌های شاد با سربندهای زیبا و رنگی می‌باشد. زنان مسن‌تر پارچه‌هایی به رنگ تیره و طرحی ساده و سربندی سیاه و سفید را ترجیح می‌دهند</a:t>
            </a:r>
            <a:r>
              <a:rPr lang="fa-IR" sz="2000" dirty="0" smtClean="0"/>
              <a:t>.</a:t>
            </a:r>
            <a:endParaRPr lang="fa-IR" u="sng" dirty="0" smtClean="0"/>
          </a:p>
          <a:p>
            <a:pPr marL="0" indent="0" algn="ctr">
              <a:buNone/>
            </a:pPr>
            <a:endParaRPr lang="fa-IR" u="sng" dirty="0"/>
          </a:p>
          <a:p>
            <a:pPr marL="0" indent="0" algn="ctr">
              <a:buNone/>
            </a:pPr>
            <a:endParaRPr lang="fa-IR" u="sng" dirty="0" smtClean="0"/>
          </a:p>
          <a:p>
            <a:pPr marL="0" indent="0" algn="ctr">
              <a:buNone/>
            </a:pPr>
            <a:endParaRPr lang="fa-IR" u="sng" dirty="0"/>
          </a:p>
          <a:p>
            <a:pPr marL="0" indent="0" algn="ctr">
              <a:buNone/>
            </a:pPr>
            <a:endParaRPr lang="fa-IR" u="sng" dirty="0" smtClean="0"/>
          </a:p>
          <a:p>
            <a:pPr marL="0" indent="0" algn="ctr">
              <a:buNone/>
            </a:pPr>
            <a:endParaRPr lang="fa-IR" u="sng" dirty="0"/>
          </a:p>
          <a:p>
            <a:pPr marL="0" indent="0" algn="ctr">
              <a:buNone/>
            </a:pPr>
            <a:endParaRPr lang="fa-IR" sz="2000" u="sng" dirty="0" smtClean="0"/>
          </a:p>
          <a:p>
            <a:pPr marL="0" indent="0" algn="ctr">
              <a:buNone/>
            </a:pPr>
            <a:endParaRPr lang="fa-IR" sz="2000" u="sng" dirty="0" smtClean="0"/>
          </a:p>
          <a:p>
            <a:pPr marL="0" indent="0" algn="ctr">
              <a:buNone/>
            </a:pPr>
            <a:r>
              <a:rPr lang="fa-IR" sz="2000" dirty="0"/>
              <a:t>تره روسری است که زنان لرستان در روزهای معمولی و حالت عادی بر سر می بستند</a:t>
            </a:r>
            <a:endParaRPr lang="fa-IR" sz="2000" u="sng" dirty="0" smtClean="0"/>
          </a:p>
          <a:p>
            <a:pPr marL="0" indent="0" algn="ctr">
              <a:buNone/>
            </a:pPr>
            <a:r>
              <a:rPr lang="fa-IR" u="sng" dirty="0" smtClean="0"/>
              <a:t>سرون:</a:t>
            </a:r>
            <a:endParaRPr lang="fa-IR" sz="2000" dirty="0" smtClean="0"/>
          </a:p>
          <a:p>
            <a:pPr marL="0" indent="0" algn="r">
              <a:buNone/>
            </a:pPr>
            <a:r>
              <a:rPr lang="fa-IR" sz="2000" dirty="0" smtClean="0"/>
              <a:t>دختران </a:t>
            </a:r>
            <a:r>
              <a:rPr lang="fa-IR" sz="2000" dirty="0"/>
              <a:t>و بانوان لرستان گیسوان خود را با چارقدهایی زیبا می پوشاندند که تنها قسمتی از موهای سر آنها را در برگرفته و گیسوانشان از کنارگوش ها بر روی شانه ها آویزان بوده است. آنها جلو سرون خود را با قطعه‌های طلا یا نقره و مهره‌های نفیس و زیبا تزیین می‌کردند</a:t>
            </a:r>
            <a:r>
              <a:rPr lang="fa-IR" sz="2000" dirty="0" smtClean="0"/>
              <a:t>.</a:t>
            </a:r>
            <a:r>
              <a:rPr lang="fa-IR" dirty="0"/>
              <a:t> </a:t>
            </a:r>
          </a:p>
          <a:p>
            <a:pPr marL="0" indent="0" algn="r">
              <a:buNone/>
            </a:pPr>
            <a:endParaRPr lang="fa-I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462953"/>
            <a:ext cx="3810000" cy="2962275"/>
          </a:xfrm>
          <a:prstGeom prst="rect">
            <a:avLst/>
          </a:prstGeom>
        </p:spPr>
      </p:pic>
    </p:spTree>
    <p:extLst>
      <p:ext uri="{BB962C8B-B14F-4D97-AF65-F5344CB8AC3E}">
        <p14:creationId xmlns:p14="http://schemas.microsoft.com/office/powerpoint/2010/main" val="408299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964"/>
            <a:ext cx="10515600" cy="6359236"/>
          </a:xfrm>
        </p:spPr>
        <p:txBody>
          <a:bodyPr/>
          <a:lstStyle/>
          <a:p>
            <a:pPr marL="0" indent="0" algn="ctr">
              <a:buNone/>
            </a:pPr>
            <a:r>
              <a:rPr lang="fa-IR" u="sng" dirty="0" smtClean="0"/>
              <a:t>تره </a:t>
            </a:r>
            <a:r>
              <a:rPr lang="fa-IR" u="sng" dirty="0"/>
              <a:t>و </a:t>
            </a:r>
            <a:r>
              <a:rPr lang="fa-IR" u="sng" dirty="0" smtClean="0"/>
              <a:t>گل‌وَنی:</a:t>
            </a:r>
            <a:endParaRPr lang="fa-IR" b="1" dirty="0" smtClean="0"/>
          </a:p>
          <a:p>
            <a:pPr marL="0" indent="0" algn="r">
              <a:buNone/>
            </a:pPr>
            <a:r>
              <a:rPr lang="fa-IR" sz="2000" dirty="0" smtClean="0"/>
              <a:t>تره </a:t>
            </a:r>
            <a:r>
              <a:rPr lang="fa-IR" sz="2000" dirty="0"/>
              <a:t>روسری یا چارقدی است که زنان لرستان در روزهای معمولی و حالت عادی بر سر می بستند، تره را لرها "ساوه" نیز می گویند. در روزهای جشن و سرور و مراسم عروسی نوعی سرپوش رنگین و زیبا را بر روی تره با گره ای خاص به دور سر می پیچند و مابقی آن از پشت سر آویزان می ماند؛ به این سربند گل‌وَنی گفته می شود. رنگ ل‌وَنی با توجه به سن و سال بانوان انتخاب می شود بدین گونه که زنان مسن تر پارچه‌هائی به رنگ تیره و طرح‌های ساده و سربندی سیاه و سفید را ترجیح می‌دادند</a:t>
            </a:r>
          </a:p>
          <a:p>
            <a:pPr marL="0" indent="0" algn="ctr">
              <a:buNone/>
            </a:pPr>
            <a:r>
              <a:rPr lang="fa-IR" u="sng" dirty="0" smtClean="0"/>
              <a:t>جومه:</a:t>
            </a:r>
          </a:p>
          <a:p>
            <a:pPr marL="0" indent="0" algn="r">
              <a:buNone/>
            </a:pPr>
            <a:r>
              <a:rPr lang="fa-IR" b="1" dirty="0" smtClean="0"/>
              <a:t> </a:t>
            </a:r>
            <a:r>
              <a:rPr lang="fa-IR" sz="2000" dirty="0"/>
              <a:t>نوعی پیراهن زنان لرستان که آزاد، بلند و بدون یقه است.</a:t>
            </a:r>
          </a:p>
          <a:p>
            <a:pPr marL="0" indent="0" algn="r">
              <a:buNone/>
            </a:pPr>
            <a:r>
              <a:rPr lang="fa-IR" dirty="0"/>
              <a:t> </a:t>
            </a:r>
          </a:p>
          <a:p>
            <a:pPr marL="0" indent="0" algn="ctr">
              <a:buNone/>
            </a:pPr>
            <a:r>
              <a:rPr lang="fa-IR" u="sng" dirty="0"/>
              <a:t>کلنجه</a:t>
            </a:r>
            <a:r>
              <a:rPr lang="fa-IR" u="sng" dirty="0" smtClean="0"/>
              <a:t>:</a:t>
            </a:r>
          </a:p>
          <a:p>
            <a:pPr marL="0" indent="0" algn="r">
              <a:buNone/>
            </a:pPr>
            <a:r>
              <a:rPr lang="fa-IR" b="1" dirty="0" smtClean="0"/>
              <a:t> </a:t>
            </a:r>
            <a:r>
              <a:rPr lang="fa-IR" sz="2000" dirty="0"/>
              <a:t>کت مخملی است که بر روی پیراهن زنان لر پوشیده می‌شود و یقه و لبه‌های دم آستین و دور شکاف آن یراقدوزی و نواردوزی شده است.  </a:t>
            </a:r>
          </a:p>
          <a:p>
            <a:pPr marL="0" indent="0" algn="r">
              <a:buNone/>
            </a:pPr>
            <a:r>
              <a:rPr lang="fa-IR" sz="2000" dirty="0"/>
              <a:t>«کت» که نیم‌تنه را می‌پوشاند، نواردوزی ندارد و با دکمه در جلو بسته می‌شود.</a:t>
            </a:r>
          </a:p>
          <a:p>
            <a:pPr marL="0" indent="0" algn="r">
              <a:buNone/>
            </a:pPr>
            <a:endParaRPr lang="en-US" dirty="0"/>
          </a:p>
        </p:txBody>
      </p:sp>
    </p:spTree>
    <p:extLst>
      <p:ext uri="{BB962C8B-B14F-4D97-AF65-F5344CB8AC3E}">
        <p14:creationId xmlns:p14="http://schemas.microsoft.com/office/powerpoint/2010/main" val="55251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0" y="328035"/>
            <a:ext cx="5080000" cy="5080000"/>
          </a:xfrm>
        </p:spPr>
      </p:pic>
      <p:sp>
        <p:nvSpPr>
          <p:cNvPr id="5" name="Rectangle 4"/>
          <p:cNvSpPr/>
          <p:nvPr/>
        </p:nvSpPr>
        <p:spPr>
          <a:xfrm>
            <a:off x="4996752" y="5408035"/>
            <a:ext cx="1976823" cy="369332"/>
          </a:xfrm>
          <a:prstGeom prst="rect">
            <a:avLst/>
          </a:prstGeom>
        </p:spPr>
        <p:txBody>
          <a:bodyPr wrap="none">
            <a:spAutoFit/>
          </a:bodyPr>
          <a:lstStyle/>
          <a:p>
            <a:r>
              <a:rPr lang="fa-IR" dirty="0">
                <a:solidFill>
                  <a:srgbClr val="FF6600"/>
                </a:solidFill>
                <a:latin typeface="Tahoma" panose="020B0604030504040204" pitchFamily="34" charset="0"/>
              </a:rPr>
              <a:t>لباس محلی زنان لرستان</a:t>
            </a:r>
            <a:endParaRPr lang="en-US" dirty="0"/>
          </a:p>
        </p:txBody>
      </p:sp>
    </p:spTree>
    <p:extLst>
      <p:ext uri="{BB962C8B-B14F-4D97-AF65-F5344CB8AC3E}">
        <p14:creationId xmlns:p14="http://schemas.microsoft.com/office/powerpoint/2010/main" val="400571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091"/>
            <a:ext cx="10515600" cy="6289964"/>
          </a:xfrm>
        </p:spPr>
        <p:txBody>
          <a:bodyPr/>
          <a:lstStyle/>
          <a:p>
            <a:pPr marL="0" indent="0" algn="ctr">
              <a:buNone/>
            </a:pPr>
            <a:r>
              <a:rPr lang="fa-IR" u="sng" dirty="0"/>
              <a:t>لیقه یا جلیزقه</a:t>
            </a:r>
            <a:r>
              <a:rPr lang="fa-IR" u="sng" dirty="0" smtClean="0"/>
              <a:t>:</a:t>
            </a:r>
          </a:p>
          <a:p>
            <a:pPr marL="0" indent="0" algn="r">
              <a:buNone/>
            </a:pPr>
            <a:r>
              <a:rPr lang="fa-IR" b="1" dirty="0" smtClean="0"/>
              <a:t> </a:t>
            </a:r>
            <a:r>
              <a:rPr lang="fa-IR" sz="2000" dirty="0"/>
              <a:t>نیم تنه ای بدون آستین است که جلوی آن همیشه باز است و آن را با سکه و یراق دوزی تزیین می کنند. </a:t>
            </a:r>
            <a:r>
              <a:rPr lang="fa-IR" dirty="0"/>
              <a:t> </a:t>
            </a:r>
          </a:p>
          <a:p>
            <a:pPr marL="0" indent="0" algn="ctr">
              <a:buNone/>
            </a:pPr>
            <a:r>
              <a:rPr lang="fa-IR" u="sng" dirty="0"/>
              <a:t>بال </a:t>
            </a:r>
            <a:r>
              <a:rPr lang="fa-IR" u="sng" dirty="0" smtClean="0"/>
              <a:t>کل:</a:t>
            </a:r>
          </a:p>
          <a:p>
            <a:pPr marL="0" indent="0" algn="r">
              <a:buNone/>
            </a:pPr>
            <a:r>
              <a:rPr lang="fa-IR" sz="2000" dirty="0" smtClean="0"/>
              <a:t>اهالی </a:t>
            </a:r>
            <a:r>
              <a:rPr lang="fa-IR" sz="2000" dirty="0"/>
              <a:t>لرستان به آستین " بال " می گویند. بال کل، لباس آستین کوتاهی از جنس مخمل و تا سرزانو با آستین کوتاه و جلویاز است که بر روی پیراهن می پوشیدند برای تزیین آن سر آستین ها و حاشیه جلوی آن را کرمَک‌دوزی می کردند. بال کل را در برخی مناطق لرستان به نام سرداری می شناسند. این بیشتر مشکی، سبز و قرمز تهیه می شده است</a:t>
            </a:r>
            <a:r>
              <a:rPr lang="fa-IR" sz="2000" dirty="0" smtClean="0"/>
              <a:t>.</a:t>
            </a:r>
          </a:p>
          <a:p>
            <a:pPr marL="0" indent="0" algn="r">
              <a:buNone/>
            </a:pPr>
            <a:endParaRPr lang="fa-IR" sz="2000" dirty="0"/>
          </a:p>
          <a:p>
            <a:pPr marL="0" indent="0" algn="ctr">
              <a:buNone/>
            </a:pPr>
            <a:r>
              <a:rPr lang="fa-IR" sz="2000" dirty="0"/>
              <a:t> </a:t>
            </a:r>
            <a:r>
              <a:rPr lang="fa-IR" b="1" dirty="0"/>
              <a:t> </a:t>
            </a:r>
            <a:r>
              <a:rPr lang="fa-IR" u="sng" dirty="0"/>
              <a:t>شاوال</a:t>
            </a:r>
            <a:r>
              <a:rPr lang="fa-IR" u="sng" dirty="0" smtClean="0"/>
              <a:t>:</a:t>
            </a:r>
          </a:p>
          <a:p>
            <a:pPr marL="0" indent="0" algn="r">
              <a:buNone/>
            </a:pPr>
            <a:r>
              <a:rPr lang="fa-IR" sz="2000" b="1" dirty="0" smtClean="0"/>
              <a:t> </a:t>
            </a:r>
            <a:r>
              <a:rPr lang="fa-IR" sz="2000" dirty="0"/>
              <a:t>شلوار یا به زبان محلی لرستان “شاوال” عبارت است از زیر جامه ای لیفه دار یا کمری دار به مدل شلوارهای کردی از پارچه‌های الوان رنگی که زیر پیراهن می‌پوشند.</a:t>
            </a:r>
          </a:p>
          <a:p>
            <a:pPr marL="0" indent="0" algn="r">
              <a:buNone/>
            </a:pPr>
            <a:r>
              <a:rPr lang="fa-IR" sz="2000" dirty="0"/>
              <a:t>شلوار زنان لر از لحاظ ترکیب و جنس پارچه دو قسمتی و دو رنگی است به طوری که از دمپا تا حدود بالای زانو، پارچه ساده با نقشبندی و نواردوزی شده است و قسمت بالاتر به رنگ دیگر و گلدار است.</a:t>
            </a:r>
          </a:p>
          <a:p>
            <a:pPr marL="0" indent="0" algn="r">
              <a:buNone/>
            </a:pPr>
            <a:endParaRPr lang="fa-IR" sz="2000" dirty="0"/>
          </a:p>
          <a:p>
            <a:pPr marL="0" indent="0" algn="r">
              <a:buNone/>
            </a:pPr>
            <a:endParaRPr lang="en-US" dirty="0"/>
          </a:p>
        </p:txBody>
      </p:sp>
    </p:spTree>
    <p:extLst>
      <p:ext uri="{BB962C8B-B14F-4D97-AF65-F5344CB8AC3E}">
        <p14:creationId xmlns:p14="http://schemas.microsoft.com/office/powerpoint/2010/main" val="189345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944" y="263235"/>
            <a:ext cx="7070436" cy="5166808"/>
          </a:xfrm>
        </p:spPr>
      </p:pic>
      <p:sp>
        <p:nvSpPr>
          <p:cNvPr id="7" name="Rectangle 6"/>
          <p:cNvSpPr/>
          <p:nvPr/>
        </p:nvSpPr>
        <p:spPr>
          <a:xfrm>
            <a:off x="4649262" y="5707134"/>
            <a:ext cx="2925801" cy="369332"/>
          </a:xfrm>
          <a:prstGeom prst="rect">
            <a:avLst/>
          </a:prstGeom>
        </p:spPr>
        <p:txBody>
          <a:bodyPr wrap="none">
            <a:spAutoFit/>
          </a:bodyPr>
          <a:lstStyle/>
          <a:p>
            <a:r>
              <a:rPr lang="fa-IR" dirty="0">
                <a:solidFill>
                  <a:srgbClr val="FF6600"/>
                </a:solidFill>
                <a:latin typeface="Tahoma" panose="020B0604030504040204" pitchFamily="34" charset="0"/>
              </a:rPr>
              <a:t>چوغا نیز نوعی بالاپوش مردانه است</a:t>
            </a:r>
            <a:endParaRPr lang="en-US" dirty="0"/>
          </a:p>
        </p:txBody>
      </p:sp>
    </p:spTree>
    <p:extLst>
      <p:ext uri="{BB962C8B-B14F-4D97-AF65-F5344CB8AC3E}">
        <p14:creationId xmlns:p14="http://schemas.microsoft.com/office/powerpoint/2010/main" val="47096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38545"/>
            <a:ext cx="11388436" cy="6525491"/>
          </a:xfrm>
        </p:spPr>
        <p:txBody>
          <a:bodyPr>
            <a:normAutofit fontScale="70000" lnSpcReduction="20000"/>
          </a:bodyPr>
          <a:lstStyle/>
          <a:p>
            <a:pPr marL="0" indent="0" algn="ctr">
              <a:buNone/>
            </a:pPr>
            <a:r>
              <a:rPr lang="fa-IR" sz="3300" b="1" dirty="0" smtClean="0">
                <a:solidFill>
                  <a:srgbClr val="92D050"/>
                </a:solidFill>
              </a:rPr>
              <a:t>پوشاک </a:t>
            </a:r>
            <a:r>
              <a:rPr lang="fa-IR" sz="3300" b="1" dirty="0">
                <a:solidFill>
                  <a:srgbClr val="92D050"/>
                </a:solidFill>
              </a:rPr>
              <a:t>محلی مردان لرستان:</a:t>
            </a:r>
            <a:endParaRPr lang="fa-IR" sz="3300" dirty="0">
              <a:solidFill>
                <a:srgbClr val="92D050"/>
              </a:solidFill>
            </a:endParaRPr>
          </a:p>
          <a:p>
            <a:pPr marL="0" indent="0" algn="r">
              <a:buNone/>
            </a:pPr>
            <a:r>
              <a:rPr lang="fa-IR" sz="2900" dirty="0"/>
              <a:t>مردان لرستانی نیز دارای پوشش ساده‌ای هستند که جنبه‌های تزئین آن کمتر است و در عرف معمول این دیار به «شال و ستره» معروف است</a:t>
            </a:r>
            <a:r>
              <a:rPr lang="fa-IR" sz="2900" dirty="0" smtClean="0"/>
              <a:t>.</a:t>
            </a:r>
            <a:endParaRPr lang="fa-IR" sz="2900" dirty="0"/>
          </a:p>
          <a:p>
            <a:pPr marL="0" indent="0" algn="ctr">
              <a:buNone/>
            </a:pPr>
            <a:r>
              <a:rPr lang="fa-IR" sz="3300" u="sng" dirty="0"/>
              <a:t>کلاه نمدی</a:t>
            </a:r>
            <a:r>
              <a:rPr lang="fa-IR" sz="3300" u="sng" dirty="0" smtClean="0"/>
              <a:t>:</a:t>
            </a:r>
          </a:p>
          <a:p>
            <a:pPr marL="0" indent="0" algn="r">
              <a:buNone/>
            </a:pPr>
            <a:r>
              <a:rPr lang="fa-IR" sz="2400" b="1" dirty="0" smtClean="0"/>
              <a:t> </a:t>
            </a:r>
            <a:r>
              <a:rPr lang="fa-IR" sz="2400" dirty="0"/>
              <a:t>کلاه گرد بدون لبه‌ای است که از نمد ساخته شده است</a:t>
            </a:r>
            <a:r>
              <a:rPr lang="fa-IR" sz="2400" dirty="0" smtClean="0"/>
              <a:t>.</a:t>
            </a:r>
          </a:p>
          <a:p>
            <a:pPr marL="0" indent="0" algn="r">
              <a:buNone/>
            </a:pPr>
            <a:endParaRPr lang="fa-IR" sz="2900" dirty="0" smtClean="0"/>
          </a:p>
          <a:p>
            <a:pPr marL="0" indent="0" algn="r">
              <a:buNone/>
            </a:pPr>
            <a:r>
              <a:rPr lang="fa-IR" sz="2400" dirty="0" smtClean="0"/>
              <a:t>کلاه لرها از جنس نمد و بلندی آن حدودی ۲۵ تا ۲۸ سانتیمتر است. این نوع کلاه اغلب به رنگ مشکی انتخاب می شود و پایین کلاه را دستمال کلاغی ریشه دار می بندند و ریشه های آن را در اطراف سر و صورت می آویزند.</a:t>
            </a:r>
          </a:p>
          <a:p>
            <a:pPr marL="0" indent="0" algn="ctr">
              <a:buNone/>
            </a:pPr>
            <a:r>
              <a:rPr lang="fa-IR" sz="3300" u="sng" dirty="0" smtClean="0"/>
              <a:t>شال</a:t>
            </a:r>
            <a:r>
              <a:rPr lang="fa-IR" sz="3600" u="sng" dirty="0" smtClean="0"/>
              <a:t>:</a:t>
            </a:r>
            <a:endParaRPr lang="fa-IR" sz="2600" u="sng" dirty="0" smtClean="0"/>
          </a:p>
          <a:p>
            <a:pPr marL="0" indent="0" algn="r">
              <a:buNone/>
            </a:pPr>
            <a:r>
              <a:rPr lang="fa-IR" sz="2600" dirty="0" smtClean="0"/>
              <a:t> </a:t>
            </a:r>
            <a:r>
              <a:rPr lang="fa-IR" sz="2600" dirty="0"/>
              <a:t>پارچه بلند و سفیدی است به عرض ۶۰ تا ۹۰ سانتی‌متر و به طول ۶ تا ۹ متر و از جنس چلوار، که آن را چند دور به کمر می‌پیچند و علاوه بر آن در مواقع ضروری از آن به‌عنوان کفن یا پیچاندن جای زخم یا طناب نیز استفاده می‌شود.</a:t>
            </a:r>
          </a:p>
          <a:p>
            <a:pPr marL="0" indent="0" algn="ctr">
              <a:buNone/>
            </a:pPr>
            <a:r>
              <a:rPr lang="fa-IR" sz="3600" u="sng" dirty="0"/>
              <a:t>ستره </a:t>
            </a:r>
            <a:r>
              <a:rPr lang="fa-IR" sz="3600" u="sng" dirty="0" smtClean="0"/>
              <a:t>:</a:t>
            </a:r>
          </a:p>
          <a:p>
            <a:pPr marL="0" indent="0" algn="r">
              <a:buNone/>
            </a:pPr>
            <a:r>
              <a:rPr lang="fa-IR" sz="2600" dirty="0" smtClean="0"/>
              <a:t> </a:t>
            </a:r>
            <a:r>
              <a:rPr lang="fa-IR" sz="2600" dirty="0"/>
              <a:t>قبای مخصوصی است که اندازه آن تا زیر زانو بوده، بیشتر در مواقع رسمی از آن استفاده می‌شود و از قدیمی‌ترین نوع پوشاک ایران است.</a:t>
            </a:r>
          </a:p>
          <a:p>
            <a:pPr marL="0" indent="0" algn="ctr">
              <a:buNone/>
            </a:pPr>
            <a:r>
              <a:rPr lang="fa-IR" sz="3600" dirty="0"/>
              <a:t> </a:t>
            </a:r>
            <a:r>
              <a:rPr lang="fa-IR" sz="3300" u="sng" dirty="0" smtClean="0"/>
              <a:t>گیوه:</a:t>
            </a:r>
          </a:p>
          <a:p>
            <a:pPr marL="0" indent="0" algn="r">
              <a:buNone/>
            </a:pPr>
            <a:r>
              <a:rPr lang="fa-IR" sz="2600" dirty="0"/>
              <a:t> گیوه، نوعی کفش دست ساز و محلی است با رویه بافته و کف چرم یا پلاستیکی محکم ضخیم که مردان به پا می کنند.</a:t>
            </a:r>
          </a:p>
          <a:p>
            <a:pPr marL="0" indent="0">
              <a:buNone/>
            </a:pPr>
            <a:r>
              <a:rPr lang="fa-IR" sz="2600" dirty="0"/>
              <a:t> </a:t>
            </a:r>
          </a:p>
          <a:p>
            <a:pPr marL="0" indent="0" algn="r">
              <a:buNone/>
            </a:pPr>
            <a:endParaRPr lang="en-US" dirty="0"/>
          </a:p>
        </p:txBody>
      </p:sp>
    </p:spTree>
    <p:extLst>
      <p:ext uri="{BB962C8B-B14F-4D97-AF65-F5344CB8AC3E}">
        <p14:creationId xmlns:p14="http://schemas.microsoft.com/office/powerpoint/2010/main" val="225382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746" y="631970"/>
            <a:ext cx="7620000" cy="4762500"/>
          </a:xfrm>
        </p:spPr>
      </p:pic>
      <p:sp>
        <p:nvSpPr>
          <p:cNvPr id="5" name="Rectangle 4"/>
          <p:cNvSpPr/>
          <p:nvPr/>
        </p:nvSpPr>
        <p:spPr>
          <a:xfrm>
            <a:off x="2757055" y="5627362"/>
            <a:ext cx="6096000" cy="646331"/>
          </a:xfrm>
          <a:prstGeom prst="rect">
            <a:avLst/>
          </a:prstGeom>
        </p:spPr>
        <p:txBody>
          <a:bodyPr>
            <a:spAutoFit/>
          </a:bodyPr>
          <a:lstStyle/>
          <a:p>
            <a:pPr algn="ctr"/>
            <a:r>
              <a:rPr lang="fa-IR" dirty="0" smtClean="0"/>
              <a:t>کلاه در لباس محلی مردان لر و عکسی علیمردان خان سردار مبارز با رضاخان در حالی که کلاه مردان لر را بر سر دارد</a:t>
            </a:r>
            <a:endParaRPr lang="en-US" dirty="0"/>
          </a:p>
        </p:txBody>
      </p:sp>
    </p:spTree>
    <p:extLst>
      <p:ext uri="{BB962C8B-B14F-4D97-AF65-F5344CB8AC3E}">
        <p14:creationId xmlns:p14="http://schemas.microsoft.com/office/powerpoint/2010/main" val="831191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200</TotalTime>
  <Words>1327</Words>
  <Application>Microsoft Office PowerPoint</Application>
  <PresentationFormat>Widescreen</PresentationFormat>
  <Paragraphs>95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Rockwell</vt:lpstr>
      <vt:lpstr>Tahoma</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Sepehr Rayaneh</dc:creator>
  <cp:lastModifiedBy>Sepehr Rayaneh</cp:lastModifiedBy>
  <cp:revision>21</cp:revision>
  <dcterms:created xsi:type="dcterms:W3CDTF">2020-03-09T13:36:00Z</dcterms:created>
  <dcterms:modified xsi:type="dcterms:W3CDTF">2020-03-10T14:45:38Z</dcterms:modified>
</cp:coreProperties>
</file>