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4116" r:id="rId1"/>
  </p:sldMasterIdLst>
  <p:notesMasterIdLst>
    <p:notesMasterId r:id="rId15"/>
  </p:notesMasterIdLst>
  <p:sldIdLst>
    <p:sldId id="293" r:id="rId2"/>
    <p:sldId id="261" r:id="rId3"/>
    <p:sldId id="294" r:id="rId4"/>
    <p:sldId id="298" r:id="rId5"/>
    <p:sldId id="295" r:id="rId6"/>
    <p:sldId id="296" r:id="rId7"/>
    <p:sldId id="297" r:id="rId8"/>
    <p:sldId id="299" r:id="rId9"/>
    <p:sldId id="316" r:id="rId10"/>
    <p:sldId id="317" r:id="rId11"/>
    <p:sldId id="318" r:id="rId12"/>
    <p:sldId id="300" r:id="rId13"/>
    <p:sldId id="301" r:id="rId14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5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9980" autoAdjust="0"/>
    <p:restoredTop sz="87101" autoAdjust="0"/>
  </p:normalViewPr>
  <p:slideViewPr>
    <p:cSldViewPr>
      <p:cViewPr varScale="1">
        <p:scale>
          <a:sx n="64" d="100"/>
          <a:sy n="64" d="100"/>
        </p:scale>
        <p:origin x="72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7" d="100"/>
        <a:sy n="77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752BBE-7A6B-4BE0-BCC3-564CC43B56EB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21C16B-9D58-4FDA-A239-BFD5C88C5BE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107BB-E2A1-4354-ADD4-123F353C9557}" type="datetimeFigureOut">
              <a:rPr lang="fa-IR" smtClean="0"/>
              <a:pPr/>
              <a:t>04/08/1441</a:t>
            </a:fld>
            <a:endParaRPr lang="fa-I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C8B1C-9F15-47EB-83DF-2BBC7D86666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Tm="3000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107BB-E2A1-4354-ADD4-123F353C9557}" type="datetimeFigureOut">
              <a:rPr lang="fa-IR" smtClean="0"/>
              <a:pPr/>
              <a:t>04/08/1441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C8B1C-9F15-47EB-83DF-2BBC7D86666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 spd="slow" advTm="3000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107BB-E2A1-4354-ADD4-123F353C9557}" type="datetimeFigureOut">
              <a:rPr lang="fa-IR" smtClean="0"/>
              <a:pPr/>
              <a:t>04/08/1441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C8B1C-9F15-47EB-83DF-2BBC7D86666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 spd="slow" advTm="3000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107BB-E2A1-4354-ADD4-123F353C9557}" type="datetimeFigureOut">
              <a:rPr lang="fa-IR" smtClean="0"/>
              <a:pPr/>
              <a:t>04/08/1441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C8B1C-9F15-47EB-83DF-2BBC7D86666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 spd="slow" advTm="3000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107BB-E2A1-4354-ADD4-123F353C9557}" type="datetimeFigureOut">
              <a:rPr lang="fa-IR" smtClean="0"/>
              <a:pPr/>
              <a:t>04/08/1441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C8B1C-9F15-47EB-83DF-2BBC7D86666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Tm="3000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107BB-E2A1-4354-ADD4-123F353C9557}" type="datetimeFigureOut">
              <a:rPr lang="fa-IR" smtClean="0"/>
              <a:pPr/>
              <a:t>04/08/1441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C8B1C-9F15-47EB-83DF-2BBC7D86666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 spd="slow" advTm="3000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107BB-E2A1-4354-ADD4-123F353C9557}" type="datetimeFigureOut">
              <a:rPr lang="fa-IR" smtClean="0"/>
              <a:pPr/>
              <a:t>04/08/1441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C8B1C-9F15-47EB-83DF-2BBC7D86666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 spd="slow" advTm="3000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107BB-E2A1-4354-ADD4-123F353C9557}" type="datetimeFigureOut">
              <a:rPr lang="fa-IR" smtClean="0"/>
              <a:pPr/>
              <a:t>04/08/1441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C8B1C-9F15-47EB-83DF-2BBC7D86666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 spd="slow" advTm="3000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107BB-E2A1-4354-ADD4-123F353C9557}" type="datetimeFigureOut">
              <a:rPr lang="fa-IR" smtClean="0"/>
              <a:pPr/>
              <a:t>04/08/1441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C8B1C-9F15-47EB-83DF-2BBC7D86666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 spd="slow" advTm="3000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107BB-E2A1-4354-ADD4-123F353C9557}" type="datetimeFigureOut">
              <a:rPr lang="fa-IR" smtClean="0"/>
              <a:pPr/>
              <a:t>04/08/1441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C8B1C-9F15-47EB-83DF-2BBC7D86666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 spd="slow" advTm="3000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107BB-E2A1-4354-ADD4-123F353C9557}" type="datetimeFigureOut">
              <a:rPr lang="fa-IR" smtClean="0"/>
              <a:pPr/>
              <a:t>04/08/1441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81C8B1C-9F15-47EB-83DF-2BBC7D866666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 advTm="3000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2B107BB-E2A1-4354-ADD4-123F353C9557}" type="datetimeFigureOut">
              <a:rPr lang="fa-IR" smtClean="0"/>
              <a:pPr/>
              <a:t>04/08/1441</a:t>
            </a:fld>
            <a:endParaRPr lang="fa-I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81C8B1C-9F15-47EB-83DF-2BBC7D866666}" type="slidenum">
              <a:rPr lang="fa-IR" smtClean="0"/>
              <a:pPr/>
              <a:t>‹#›</a:t>
            </a:fld>
            <a:endParaRPr lang="fa-I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</p:sldLayoutIdLst>
  <p:transition spd="slow" advTm="3000">
    <p:newsflash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692696"/>
            <a:ext cx="6120680" cy="50941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62004429"/>
      </p:ext>
    </p:extLst>
  </p:cSld>
  <p:clrMapOvr>
    <a:masterClrMapping/>
  </p:clrMapOvr>
  <p:transition spd="slow" advTm="3000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99992" y="1052736"/>
            <a:ext cx="428396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fa-IR" b="1" dirty="0" smtClean="0">
                <a:latin typeface="Dana"/>
                <a:cs typeface="B Nazanin" panose="00000400000000000000" pitchFamily="2" charset="-78"/>
              </a:rPr>
              <a:t>5-9 = یک دهم دور بازو بدون اضافات برای کابشن </a:t>
            </a:r>
          </a:p>
          <a:p>
            <a:pPr>
              <a:lnSpc>
                <a:spcPct val="200000"/>
              </a:lnSpc>
            </a:pPr>
            <a:r>
              <a:rPr lang="fa-IR" b="1" dirty="0" smtClean="0">
                <a:latin typeface="Dana"/>
                <a:cs typeface="B Nazanin" panose="00000400000000000000" pitchFamily="2" charset="-78"/>
              </a:rPr>
              <a:t>این مقدار 3 سانت است.</a:t>
            </a:r>
          </a:p>
          <a:p>
            <a:pPr>
              <a:lnSpc>
                <a:spcPct val="200000"/>
              </a:lnSpc>
            </a:pPr>
            <a:r>
              <a:rPr lang="fa-IR" b="1" dirty="0" smtClean="0">
                <a:latin typeface="Dana"/>
                <a:cs typeface="B Nazanin" panose="00000400000000000000" pitchFamily="2" charset="-78"/>
              </a:rPr>
              <a:t>ب-د و س-ص = 1/5 سانت</a:t>
            </a:r>
          </a:p>
          <a:p>
            <a:pPr>
              <a:lnSpc>
                <a:spcPct val="200000"/>
              </a:lnSpc>
            </a:pPr>
            <a:r>
              <a:rPr lang="fa-IR" b="1" dirty="0" smtClean="0">
                <a:latin typeface="Dana"/>
                <a:cs typeface="B Nazanin" panose="00000400000000000000" pitchFamily="2" charset="-78"/>
              </a:rPr>
              <a:t>الف – ج و و – ی = 1 سانت</a:t>
            </a:r>
          </a:p>
          <a:p>
            <a:pPr>
              <a:lnSpc>
                <a:spcPct val="200000"/>
              </a:lnSpc>
            </a:pPr>
            <a:r>
              <a:rPr lang="fa-IR" b="1" dirty="0" smtClean="0">
                <a:latin typeface="Dana"/>
                <a:cs typeface="B Nazanin" panose="00000400000000000000" pitchFamily="2" charset="-78"/>
              </a:rPr>
              <a:t>طبق شکل طراحی شود.</a:t>
            </a:r>
          </a:p>
          <a:p>
            <a:pPr>
              <a:lnSpc>
                <a:spcPct val="200000"/>
              </a:lnSpc>
            </a:pPr>
            <a:r>
              <a:rPr lang="fa-IR" b="1" dirty="0" smtClean="0">
                <a:latin typeface="Dana"/>
                <a:cs typeface="B Nazanin" panose="00000400000000000000" pitchFamily="2" charset="-78"/>
              </a:rPr>
              <a:t>در کابشن نیاز به رسم خط آرنج نیست بنابر این توضیح  ندادم.</a:t>
            </a:r>
            <a:endParaRPr lang="fa-IR" b="1" dirty="0">
              <a:latin typeface="Dana"/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692696"/>
            <a:ext cx="2664296" cy="6070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951047"/>
      </p:ext>
    </p:extLst>
  </p:cSld>
  <p:clrMapOvr>
    <a:masterClrMapping/>
  </p:clrMapOvr>
  <p:transition spd="slow" advTm="3000">
    <p:newsfla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89" y="836712"/>
            <a:ext cx="4914331" cy="596272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517876" y="1196752"/>
            <a:ext cx="3398687" cy="44012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fa-IR" sz="2000" b="1" dirty="0" smtClean="0">
                <a:latin typeface="Dana"/>
                <a:cs typeface="B Nazanin" panose="00000400000000000000" pitchFamily="2" charset="-78"/>
              </a:rPr>
              <a:t>خط سبز </a:t>
            </a:r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  <a:latin typeface="Dana"/>
                <a:cs typeface="B Nazanin" panose="00000400000000000000" pitchFamily="2" charset="-78"/>
              </a:rPr>
              <a:t>A-B</a:t>
            </a:r>
            <a:r>
              <a:rPr lang="fa-IR" sz="2000" b="1" dirty="0" smtClean="0">
                <a:latin typeface="Dana"/>
                <a:cs typeface="B Nazanin" panose="00000400000000000000" pitchFamily="2" charset="-78"/>
              </a:rPr>
              <a:t> و </a:t>
            </a:r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  <a:latin typeface="Dana"/>
                <a:cs typeface="B Nazanin" panose="00000400000000000000" pitchFamily="2" charset="-78"/>
              </a:rPr>
              <a:t>C-D</a:t>
            </a:r>
            <a:r>
              <a:rPr lang="fa-IR" sz="2000" b="1" dirty="0" smtClean="0">
                <a:latin typeface="Dana"/>
                <a:cs typeface="B Nazanin" panose="00000400000000000000" pitchFamily="2" charset="-78"/>
              </a:rPr>
              <a:t> را تا کرده و </a:t>
            </a:r>
          </a:p>
          <a:p>
            <a:pPr>
              <a:lnSpc>
                <a:spcPct val="200000"/>
              </a:lnSpc>
            </a:pPr>
            <a:r>
              <a:rPr lang="fa-IR" sz="2000" b="1" dirty="0" smtClean="0">
                <a:latin typeface="Dana"/>
                <a:cs typeface="B Nazanin" panose="00000400000000000000" pitchFamily="2" charset="-78"/>
              </a:rPr>
              <a:t>نقاط 12-13 ( هلال قرمز ) و 13- 10 را</a:t>
            </a:r>
          </a:p>
          <a:p>
            <a:pPr>
              <a:lnSpc>
                <a:spcPct val="200000"/>
              </a:lnSpc>
            </a:pPr>
            <a:r>
              <a:rPr lang="fa-IR" sz="2000" b="1" dirty="0" smtClean="0">
                <a:latin typeface="Dana"/>
                <a:cs typeface="B Nazanin" panose="00000400000000000000" pitchFamily="2" charset="-78"/>
              </a:rPr>
              <a:t> کپی می کنیم ، همچنین</a:t>
            </a:r>
          </a:p>
          <a:p>
            <a:pPr>
              <a:lnSpc>
                <a:spcPct val="200000"/>
              </a:lnSpc>
            </a:pPr>
            <a:r>
              <a:rPr lang="fa-IR" sz="2000" b="1" dirty="0" smtClean="0">
                <a:latin typeface="Dana"/>
                <a:cs typeface="B Nazanin" panose="00000400000000000000" pitchFamily="2" charset="-78"/>
              </a:rPr>
              <a:t> نقاط 11-13 ( هلال قرمز ) و 13 -10</a:t>
            </a:r>
          </a:p>
          <a:p>
            <a:pPr>
              <a:lnSpc>
                <a:spcPct val="200000"/>
              </a:lnSpc>
            </a:pPr>
            <a:r>
              <a:rPr lang="fa-IR" sz="2000" b="1" dirty="0" smtClean="0">
                <a:latin typeface="Dana"/>
                <a:cs typeface="B Nazanin" panose="00000400000000000000" pitchFamily="2" charset="-78"/>
              </a:rPr>
              <a:t> را هم در سمت راست و هم </a:t>
            </a:r>
          </a:p>
          <a:p>
            <a:pPr>
              <a:lnSpc>
                <a:spcPct val="200000"/>
              </a:lnSpc>
            </a:pPr>
            <a:r>
              <a:rPr lang="fa-IR" sz="2000" b="1" dirty="0" smtClean="0">
                <a:latin typeface="Dana"/>
                <a:cs typeface="B Nazanin" panose="00000400000000000000" pitchFamily="2" charset="-78"/>
              </a:rPr>
              <a:t>در سمت چپ کپی می کنیم طبق</a:t>
            </a:r>
          </a:p>
          <a:p>
            <a:pPr>
              <a:lnSpc>
                <a:spcPct val="200000"/>
              </a:lnSpc>
            </a:pPr>
            <a:r>
              <a:rPr lang="fa-IR" sz="2000" b="1" dirty="0" smtClean="0">
                <a:latin typeface="Dana"/>
                <a:cs typeface="B Nazanin" panose="00000400000000000000" pitchFamily="2" charset="-78"/>
              </a:rPr>
              <a:t>شکل روبرو عمل می کنیم.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33862008"/>
      </p:ext>
    </p:extLst>
  </p:cSld>
  <p:clrMapOvr>
    <a:masterClrMapping/>
  </p:clrMapOvr>
  <p:transition spd="slow" advTm="3000">
    <p:newsfla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80728"/>
            <a:ext cx="4968552" cy="575658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121642" y="836712"/>
            <a:ext cx="39148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400" b="1" dirty="0" smtClean="0">
                <a:latin typeface="Poppins"/>
                <a:ea typeface="Times New Roman" panose="02020603050405020304" pitchFamily="18" charset="0"/>
                <a:cs typeface="B Nazanin" panose="00000400000000000000" pitchFamily="2" charset="-78"/>
              </a:rPr>
              <a:t>زاپاس دوخت برای الگوی کت و پالتو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103203"/>
      </p:ext>
    </p:extLst>
  </p:cSld>
  <p:clrMapOvr>
    <a:masterClrMapping/>
  </p:clrMapOvr>
  <p:transition spd="slow" advTm="3000">
    <p:newsfla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836712"/>
            <a:ext cx="4355847" cy="594928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749804" y="1162527"/>
            <a:ext cx="28536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400" b="1" dirty="0" smtClean="0">
                <a:latin typeface="Poppins"/>
                <a:ea typeface="Times New Roman" panose="02020603050405020304" pitchFamily="18" charset="0"/>
                <a:cs typeface="B Nazanin" panose="00000400000000000000" pitchFamily="2" charset="-78"/>
              </a:rPr>
              <a:t>زاپاس دوخت برای آستین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92382212"/>
      </p:ext>
    </p:extLst>
  </p:cSld>
  <p:clrMapOvr>
    <a:masterClrMapping/>
  </p:clrMapOvr>
  <p:transition spd="slow" advTm="3000">
    <p:newsfla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71600" y="1484784"/>
            <a:ext cx="741682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4800" b="1" dirty="0" smtClean="0">
                <a:cs typeface="B Nazanin" panose="00000400000000000000" pitchFamily="2" charset="-78"/>
              </a:rPr>
              <a:t>موضوع : الگو و دوخت (6) ضخیم</a:t>
            </a:r>
          </a:p>
          <a:p>
            <a:endParaRPr lang="fa-IR" sz="4000" b="1" dirty="0">
              <a:cs typeface="B Nazanin" panose="00000400000000000000" pitchFamily="2" charset="-78"/>
            </a:endParaRPr>
          </a:p>
          <a:p>
            <a:r>
              <a:rPr lang="fa-IR" sz="2800" b="1" dirty="0" smtClean="0">
                <a:cs typeface="B Nazanin" panose="00000400000000000000" pitchFamily="2" charset="-78"/>
              </a:rPr>
              <a:t>استاد راهنما : زهرا خیروشر و صغری ابراهیم زاده</a:t>
            </a:r>
          </a:p>
          <a:p>
            <a:endParaRPr lang="fa-IR" sz="2800" b="1" dirty="0">
              <a:cs typeface="B Nazanin" panose="00000400000000000000" pitchFamily="2" charset="-78"/>
            </a:endParaRPr>
          </a:p>
          <a:p>
            <a:r>
              <a:rPr lang="fa-IR" sz="2800" b="1" dirty="0" smtClean="0">
                <a:cs typeface="B Nazanin" panose="00000400000000000000" pitchFamily="2" charset="-78"/>
              </a:rPr>
              <a:t>رشته : طراحی دوخت</a:t>
            </a:r>
          </a:p>
          <a:p>
            <a:endParaRPr lang="fa-IR" sz="2800" b="1" dirty="0" smtClean="0">
              <a:cs typeface="B Nazanin" panose="00000400000000000000" pitchFamily="2" charset="-78"/>
            </a:endParaRPr>
          </a:p>
          <a:p>
            <a:endParaRPr lang="fa-IR" sz="2800" b="1" dirty="0">
              <a:cs typeface="B Nazanin" panose="00000400000000000000" pitchFamily="2" charset="-78"/>
            </a:endParaRPr>
          </a:p>
          <a:p>
            <a:endParaRPr lang="fa-IR" sz="2800" b="1" dirty="0" smtClean="0">
              <a:cs typeface="B Nazanin" panose="00000400000000000000" pitchFamily="2" charset="-78"/>
            </a:endParaRPr>
          </a:p>
          <a:p>
            <a:r>
              <a:rPr lang="fa-IR" sz="2800" b="1" dirty="0">
                <a:cs typeface="B Nazanin" panose="00000400000000000000" pitchFamily="2" charset="-78"/>
              </a:rPr>
              <a:t> </a:t>
            </a:r>
            <a:r>
              <a:rPr lang="fa-IR" sz="2800" b="1" dirty="0" smtClean="0">
                <a:cs typeface="B Nazanin" panose="00000400000000000000" pitchFamily="2" charset="-78"/>
              </a:rPr>
              <a:t> </a:t>
            </a:r>
            <a:endParaRPr lang="fa-IR" sz="2800" b="1" dirty="0">
              <a:cs typeface="B Nazanin" panose="00000400000000000000" pitchFamily="2" charset="-78"/>
            </a:endParaRPr>
          </a:p>
          <a:p>
            <a:r>
              <a:rPr lang="fa-IR" sz="2800" b="1" dirty="0" smtClean="0">
                <a:cs typeface="B Nazanin" panose="00000400000000000000" pitchFamily="2" charset="-78"/>
              </a:rPr>
              <a:t>                                             آموزشکده دکتر معین رشت</a:t>
            </a:r>
            <a:endParaRPr lang="en-US" sz="28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21959421"/>
      </p:ext>
    </p:extLst>
  </p:cSld>
  <p:clrMapOvr>
    <a:masterClrMapping/>
  </p:clrMapOvr>
  <p:transition spd="slow" advTm="3000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800817" y="1052736"/>
            <a:ext cx="30989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200" b="1" dirty="0" smtClean="0">
                <a:cs typeface="B Nazanin" panose="00000400000000000000" pitchFamily="2" charset="-78"/>
              </a:rPr>
              <a:t>آموزش الگوی کابشن</a:t>
            </a:r>
            <a:endParaRPr lang="fa-IR" sz="3200" b="1" dirty="0">
              <a:cs typeface="B Nazanin" panose="00000400000000000000" pitchFamily="2" charset="-78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6" y="1010653"/>
            <a:ext cx="3876038" cy="58027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564904"/>
            <a:ext cx="3960440" cy="390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676377"/>
      </p:ext>
    </p:extLst>
  </p:cSld>
  <p:clrMapOvr>
    <a:masterClrMapping/>
  </p:clrMapOvr>
  <p:transition spd="slow" advTm="3000">
    <p:newsfla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724128" y="1628800"/>
            <a:ext cx="3172727" cy="66941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2400" b="1" dirty="0" smtClean="0">
                <a:cs typeface="B Nazanin" panose="00000400000000000000" pitchFamily="2" charset="-78"/>
              </a:rPr>
              <a:t>0</a:t>
            </a:r>
            <a:r>
              <a:rPr lang="fa-IR" b="1" dirty="0" smtClean="0">
                <a:cs typeface="B Nazanin" panose="00000400000000000000" pitchFamily="2" charset="-78"/>
              </a:rPr>
              <a:t>-1= 1/5 سانت</a:t>
            </a:r>
          </a:p>
          <a:p>
            <a:pPr>
              <a:lnSpc>
                <a:spcPct val="150000"/>
              </a:lnSpc>
            </a:pPr>
            <a:r>
              <a:rPr lang="fa-IR" b="1" dirty="0" smtClean="0">
                <a:cs typeface="B Nazanin" panose="00000400000000000000" pitchFamily="2" charset="-78"/>
              </a:rPr>
              <a:t>1-2= بلندی حلقه آستین +(3-5)</a:t>
            </a:r>
          </a:p>
          <a:p>
            <a:pPr>
              <a:lnSpc>
                <a:spcPct val="150000"/>
              </a:lnSpc>
            </a:pPr>
            <a:r>
              <a:rPr lang="fa-IR" b="1" dirty="0" smtClean="0">
                <a:solidFill>
                  <a:srgbClr val="800000"/>
                </a:solidFill>
                <a:cs typeface="B Nazanin" panose="00000400000000000000" pitchFamily="2" charset="-78"/>
              </a:rPr>
              <a:t>تبصره: </a:t>
            </a:r>
            <a:r>
              <a:rPr lang="fa-IR" b="1" dirty="0" smtClean="0">
                <a:cs typeface="B Nazanin" panose="00000400000000000000" pitchFamily="2" charset="-78"/>
              </a:rPr>
              <a:t>به دو روش بلندی کف حلقه</a:t>
            </a:r>
          </a:p>
          <a:p>
            <a:pPr>
              <a:lnSpc>
                <a:spcPct val="150000"/>
              </a:lnSpc>
            </a:pPr>
            <a:r>
              <a:rPr lang="fa-IR" b="1" dirty="0" smtClean="0">
                <a:cs typeface="B Nazanin" panose="00000400000000000000" pitchFamily="2" charset="-78"/>
              </a:rPr>
              <a:t>راتعیین می کنیم.</a:t>
            </a:r>
          </a:p>
          <a:p>
            <a:pPr>
              <a:lnSpc>
                <a:spcPct val="150000"/>
              </a:lnSpc>
            </a:pPr>
            <a:r>
              <a:rPr lang="fa-IR" b="1" dirty="0" smtClean="0">
                <a:cs typeface="B Nazanin" panose="00000400000000000000" pitchFamily="2" charset="-78"/>
              </a:rPr>
              <a:t>روش اول: از طریق جدول اندازه گیریی</a:t>
            </a:r>
          </a:p>
          <a:p>
            <a:pPr>
              <a:lnSpc>
                <a:spcPct val="150000"/>
              </a:lnSpc>
            </a:pPr>
            <a:r>
              <a:rPr lang="fa-IR" b="1" dirty="0" smtClean="0">
                <a:cs typeface="B Nazanin" panose="00000400000000000000" pitchFamily="2" charset="-78"/>
              </a:rPr>
              <a:t>روش دوم : یک دهم دورسینه منهای</a:t>
            </a:r>
          </a:p>
          <a:p>
            <a:pPr>
              <a:lnSpc>
                <a:spcPct val="150000"/>
              </a:lnSpc>
            </a:pPr>
            <a:r>
              <a:rPr lang="fa-IR" b="1" dirty="0" smtClean="0">
                <a:cs typeface="B Nazanin" panose="00000400000000000000" pitchFamily="2" charset="-78"/>
              </a:rPr>
              <a:t> 1/5 + ( 1/5 تا 5 ) سانت.</a:t>
            </a:r>
          </a:p>
          <a:p>
            <a:pPr>
              <a:lnSpc>
                <a:spcPct val="150000"/>
              </a:lnSpc>
            </a:pPr>
            <a:r>
              <a:rPr lang="fa-IR" b="1" dirty="0" smtClean="0">
                <a:cs typeface="B Nazanin" panose="00000400000000000000" pitchFamily="2" charset="-78"/>
              </a:rPr>
              <a:t>2-3 = </a:t>
            </a:r>
            <a:r>
              <a:rPr lang="fa-IR" sz="2800" b="1" dirty="0" smtClean="0">
                <a:cs typeface="B Nazanin" panose="00000400000000000000" pitchFamily="2" charset="-78"/>
              </a:rPr>
              <a:t>½</a:t>
            </a:r>
            <a:r>
              <a:rPr lang="fa-IR" b="1" dirty="0" smtClean="0">
                <a:cs typeface="B Nazanin" panose="00000400000000000000" pitchFamily="2" charset="-78"/>
              </a:rPr>
              <a:t> دور سینه + ( 5-7 ) سانت</a:t>
            </a:r>
          </a:p>
          <a:p>
            <a:pPr>
              <a:lnSpc>
                <a:spcPct val="150000"/>
              </a:lnSpc>
            </a:pPr>
            <a:r>
              <a:rPr lang="fa-IR" sz="2000" b="1" dirty="0" smtClean="0">
                <a:cs typeface="B Nazanin" panose="00000400000000000000" pitchFamily="2" charset="-78"/>
              </a:rPr>
              <a:t>3-4=2-0 </a:t>
            </a:r>
          </a:p>
          <a:p>
            <a:pPr>
              <a:lnSpc>
                <a:spcPct val="150000"/>
              </a:lnSpc>
            </a:pPr>
            <a:endParaRPr lang="fa-IR" sz="2000" b="1" dirty="0" smtClean="0">
              <a:cs typeface="B Nazanin" panose="00000400000000000000" pitchFamily="2" charset="-78"/>
            </a:endParaRPr>
          </a:p>
          <a:p>
            <a:pPr>
              <a:lnSpc>
                <a:spcPct val="150000"/>
              </a:lnSpc>
            </a:pPr>
            <a:endParaRPr lang="fa-IR" sz="2000" b="1" dirty="0" smtClean="0">
              <a:cs typeface="B Nazanin" panose="00000400000000000000" pitchFamily="2" charset="-78"/>
            </a:endParaRPr>
          </a:p>
          <a:p>
            <a:pPr>
              <a:lnSpc>
                <a:spcPct val="150000"/>
              </a:lnSpc>
            </a:pPr>
            <a:endParaRPr lang="fa-IR" sz="2000" b="1" dirty="0" smtClean="0">
              <a:cs typeface="B Nazanin" panose="00000400000000000000" pitchFamily="2" charset="-78"/>
            </a:endParaRPr>
          </a:p>
          <a:p>
            <a:pPr>
              <a:lnSpc>
                <a:spcPct val="150000"/>
              </a:lnSpc>
            </a:pPr>
            <a:endParaRPr lang="fa-IR" sz="2800" b="1" dirty="0" smtClean="0">
              <a:cs typeface="B Nazanin" panose="00000400000000000000" pitchFamily="2" charset="-78"/>
            </a:endParaRPr>
          </a:p>
          <a:p>
            <a:pPr>
              <a:lnSpc>
                <a:spcPct val="150000"/>
              </a:lnSpc>
            </a:pPr>
            <a:r>
              <a:rPr lang="fa-IR" b="1" dirty="0" smtClean="0">
                <a:cs typeface="B Nazanin" panose="00000400000000000000" pitchFamily="2" charset="-78"/>
              </a:rPr>
              <a:t> </a:t>
            </a:r>
            <a:endParaRPr lang="fa-IR" b="1" dirty="0">
              <a:solidFill>
                <a:srgbClr val="800000"/>
              </a:solidFill>
              <a:cs typeface="B Nazanin" panose="000004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151590" y="1196752"/>
            <a:ext cx="7393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400" b="1" dirty="0" smtClean="0">
                <a:cs typeface="B Nazanin" panose="00000400000000000000" pitchFamily="2" charset="-78"/>
              </a:rPr>
              <a:t>پشت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96752"/>
            <a:ext cx="5544616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894576"/>
      </p:ext>
    </p:extLst>
  </p:cSld>
  <p:clrMapOvr>
    <a:masterClrMapping/>
  </p:clrMapOvr>
  <p:transition spd="slow" advTm="3000">
    <p:newsfla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64088" y="1052736"/>
            <a:ext cx="356388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a-IR" b="1" dirty="0" smtClean="0">
                <a:cs typeface="B Nazanin" panose="00000400000000000000" pitchFamily="2" charset="-78"/>
              </a:rPr>
              <a:t>3-4=0-2 </a:t>
            </a:r>
          </a:p>
          <a:p>
            <a:pPr algn="just">
              <a:lnSpc>
                <a:spcPct val="150000"/>
              </a:lnSpc>
            </a:pPr>
            <a:r>
              <a:rPr lang="ar-SA" b="1" dirty="0">
                <a:latin typeface="Tahoma" panose="020B060403050404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( برای هر سایز بالاتر از سایز 14 یا همان سایز 40خودمان این عدد بعلاوه 0/3 سانتی مترمی شود یعنی برای سایز 42فاصله 0 تا 2 بعلاوه 0/3 می شود و برای سایز 44 بعلاوه 0/6 و همینطور به بالا )</a:t>
            </a:r>
            <a:r>
              <a:rPr lang="ar-SA" b="1" dirty="0">
                <a:ea typeface="Calibri" panose="020F0502020204030204" pitchFamily="34" charset="0"/>
                <a:cs typeface="B Nazanin" panose="00000400000000000000" pitchFamily="2" charset="-78"/>
              </a:rPr>
              <a:t> </a:t>
            </a:r>
            <a:endParaRPr lang="en-US" b="1" dirty="0">
              <a:cs typeface="B Nazanin" panose="00000400000000000000" pitchFamily="2" charset="-78"/>
            </a:endParaRPr>
          </a:p>
          <a:p>
            <a:pPr algn="just">
              <a:lnSpc>
                <a:spcPct val="150000"/>
              </a:lnSpc>
            </a:pPr>
            <a:r>
              <a:rPr lang="fa-IR" b="1" dirty="0" smtClean="0">
                <a:cs typeface="B Nazanin" panose="00000400000000000000" pitchFamily="2" charset="-78"/>
              </a:rPr>
              <a:t>1-5 قد بالا تنه جلو ( جدول سایز)</a:t>
            </a:r>
          </a:p>
          <a:p>
            <a:pPr algn="just">
              <a:lnSpc>
                <a:spcPct val="150000"/>
              </a:lnSpc>
            </a:pPr>
            <a:r>
              <a:rPr lang="fa-IR" b="1" dirty="0" smtClean="0">
                <a:cs typeface="B Nazanin" panose="00000400000000000000" pitchFamily="2" charset="-78"/>
              </a:rPr>
              <a:t>از نقاط 5 و6  = قد لباس</a:t>
            </a:r>
          </a:p>
          <a:p>
            <a:pPr algn="just">
              <a:lnSpc>
                <a:spcPct val="150000"/>
              </a:lnSpc>
            </a:pPr>
            <a:r>
              <a:rPr lang="fa-IR" b="1" dirty="0" smtClean="0">
                <a:cs typeface="B Nazanin" panose="00000400000000000000" pitchFamily="2" charset="-78"/>
              </a:rPr>
              <a:t>0-9= یک پنجم گردن </a:t>
            </a:r>
          </a:p>
          <a:p>
            <a:pPr algn="just">
              <a:lnSpc>
                <a:spcPct val="150000"/>
              </a:lnSpc>
            </a:pPr>
            <a:r>
              <a:rPr lang="fa-IR" b="1" dirty="0" smtClean="0">
                <a:cs typeface="B Nazanin" panose="00000400000000000000" pitchFamily="2" charset="-78"/>
              </a:rPr>
              <a:t>1-10=یک پنجم بلندی حلقه منهای 1 سانت</a:t>
            </a:r>
          </a:p>
          <a:p>
            <a:pPr algn="just">
              <a:lnSpc>
                <a:spcPct val="150000"/>
              </a:lnSpc>
            </a:pPr>
            <a:r>
              <a:rPr lang="fa-IR" b="1" dirty="0" smtClean="0">
                <a:cs typeface="B Nazanin" panose="00000400000000000000" pitchFamily="2" charset="-78"/>
              </a:rPr>
              <a:t>9- 11 سرشانه + 1 سانت</a:t>
            </a:r>
          </a:p>
          <a:p>
            <a:pPr algn="just">
              <a:lnSpc>
                <a:spcPct val="150000"/>
              </a:lnSpc>
            </a:pPr>
            <a:r>
              <a:rPr lang="fa-IR" b="1" dirty="0" smtClean="0">
                <a:cs typeface="B Nazanin" panose="00000400000000000000" pitchFamily="2" charset="-78"/>
              </a:rPr>
              <a:t>2-12= </a:t>
            </a:r>
            <a:r>
              <a:rPr lang="fa-IR" sz="2400" b="1" dirty="0" smtClean="0">
                <a:cs typeface="B Nazanin" panose="00000400000000000000" pitchFamily="2" charset="-78"/>
              </a:rPr>
              <a:t>½ </a:t>
            </a:r>
            <a:r>
              <a:rPr lang="fa-IR" b="1" dirty="0" smtClean="0">
                <a:cs typeface="B Nazanin" panose="00000400000000000000" pitchFamily="2" charset="-78"/>
              </a:rPr>
              <a:t>کارور پشت + 1 سانت</a:t>
            </a:r>
            <a:endParaRPr lang="fa-IR" sz="2400" b="1" dirty="0" smtClean="0">
              <a:cs typeface="B Nazanin" panose="00000400000000000000" pitchFamily="2" charset="-78"/>
            </a:endParaRPr>
          </a:p>
          <a:p>
            <a:pPr algn="just">
              <a:lnSpc>
                <a:spcPct val="150000"/>
              </a:lnSpc>
            </a:pPr>
            <a:endParaRPr lang="en-US" b="1" dirty="0">
              <a:cs typeface="B Nazanin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40768"/>
            <a:ext cx="5184576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965704"/>
      </p:ext>
    </p:extLst>
  </p:cSld>
  <p:clrMapOvr>
    <a:masterClrMapping/>
  </p:clrMapOvr>
  <p:transition spd="slow" advTm="3000">
    <p:newsfla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76256" y="1196752"/>
            <a:ext cx="1832617" cy="15350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a-IR" b="1" dirty="0" smtClean="0">
                <a:cs typeface="B Nazanin" panose="00000400000000000000" pitchFamily="2" charset="-78"/>
              </a:rPr>
              <a:t>14= </a:t>
            </a:r>
            <a:r>
              <a:rPr lang="fa-IR" sz="2800" b="1" dirty="0">
                <a:cs typeface="B Nazanin" panose="00000400000000000000" pitchFamily="2" charset="-78"/>
              </a:rPr>
              <a:t>½</a:t>
            </a:r>
            <a:r>
              <a:rPr lang="fa-IR" b="1" dirty="0">
                <a:cs typeface="B Nazanin" panose="00000400000000000000" pitchFamily="2" charset="-78"/>
              </a:rPr>
              <a:t> </a:t>
            </a:r>
            <a:r>
              <a:rPr lang="fa-IR" b="1" dirty="0" smtClean="0">
                <a:cs typeface="B Nazanin" panose="00000400000000000000" pitchFamily="2" charset="-78"/>
              </a:rPr>
              <a:t> ( 12 – 13 )</a:t>
            </a:r>
          </a:p>
          <a:p>
            <a:pPr algn="just">
              <a:lnSpc>
                <a:spcPct val="150000"/>
              </a:lnSpc>
            </a:pPr>
            <a:endParaRPr lang="fa-IR" b="1" dirty="0" smtClean="0">
              <a:cs typeface="B Nazanin" panose="00000400000000000000" pitchFamily="2" charset="-78"/>
            </a:endParaRPr>
          </a:p>
          <a:p>
            <a:pPr algn="just">
              <a:lnSpc>
                <a:spcPct val="150000"/>
              </a:lnSpc>
            </a:pPr>
            <a:endParaRPr lang="fa-IR" b="1" dirty="0">
              <a:cs typeface="B Nazanin" panose="00000400000000000000" pitchFamily="2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52736"/>
            <a:ext cx="5688632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040742"/>
      </p:ext>
    </p:extLst>
  </p:cSld>
  <p:clrMapOvr>
    <a:masterClrMapping/>
  </p:clrMapOvr>
  <p:transition spd="slow" advTm="3000">
    <p:newsfla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773912" y="1052736"/>
            <a:ext cx="3100592" cy="48708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ar-SA" sz="2800" b="1" dirty="0">
                <a:solidFill>
                  <a:srgbClr val="800000"/>
                </a:solidFill>
                <a:latin typeface="Poppins"/>
                <a:ea typeface="Times New Roman" panose="02020603050405020304" pitchFamily="18" charset="0"/>
                <a:cs typeface="B Nazanin" panose="00000400000000000000" pitchFamily="2" charset="-78"/>
              </a:rPr>
              <a:t>قسمت </a:t>
            </a:r>
            <a:r>
              <a:rPr lang="ar-SA" sz="2800" b="1" dirty="0" smtClean="0">
                <a:solidFill>
                  <a:srgbClr val="800000"/>
                </a:solidFill>
                <a:latin typeface="Poppins"/>
                <a:ea typeface="Times New Roman" panose="02020603050405020304" pitchFamily="18" charset="0"/>
                <a:cs typeface="B Nazanin" panose="00000400000000000000" pitchFamily="2" charset="-78"/>
              </a:rPr>
              <a:t>جلو</a:t>
            </a:r>
            <a:endParaRPr lang="fa-IR" sz="2800" b="1" dirty="0" smtClean="0">
              <a:solidFill>
                <a:srgbClr val="800000"/>
              </a:solidFill>
              <a:latin typeface="Poppins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fontAlgn="base">
              <a:lnSpc>
                <a:spcPct val="200000"/>
              </a:lnSpc>
            </a:pPr>
            <a:r>
              <a:rPr lang="fa-IR" b="1" dirty="0" smtClean="0">
                <a:latin typeface="Poppins"/>
                <a:ea typeface="Times New Roman" panose="02020603050405020304" pitchFamily="18" charset="0"/>
                <a:cs typeface="B Nazanin" panose="00000400000000000000" pitchFamily="2" charset="-78"/>
              </a:rPr>
              <a:t>4-15= یک پنجم دور گردن </a:t>
            </a:r>
          </a:p>
          <a:p>
            <a:pPr fontAlgn="base">
              <a:lnSpc>
                <a:spcPct val="200000"/>
              </a:lnSpc>
            </a:pPr>
            <a:r>
              <a:rPr lang="fa-IR" b="1" dirty="0" smtClean="0">
                <a:latin typeface="Poppins"/>
                <a:ea typeface="Times New Roman" panose="02020603050405020304" pitchFamily="18" charset="0"/>
                <a:cs typeface="B Nazanin" panose="00000400000000000000" pitchFamily="2" charset="-78"/>
              </a:rPr>
              <a:t>4-16= یک پنجم گردن منهای 0/5 </a:t>
            </a:r>
          </a:p>
          <a:p>
            <a:pPr fontAlgn="base">
              <a:lnSpc>
                <a:spcPct val="200000"/>
              </a:lnSpc>
            </a:pPr>
            <a:r>
              <a:rPr lang="fa-IR" b="1" dirty="0" smtClean="0">
                <a:latin typeface="Poppins"/>
                <a:ea typeface="Times New Roman" panose="02020603050405020304" pitchFamily="18" charset="0"/>
                <a:cs typeface="B Nazanin" panose="00000400000000000000" pitchFamily="2" charset="-78"/>
              </a:rPr>
              <a:t>طبق شکل منحنی دور گردن جلو </a:t>
            </a:r>
          </a:p>
          <a:p>
            <a:pPr fontAlgn="base">
              <a:lnSpc>
                <a:spcPct val="200000"/>
              </a:lnSpc>
            </a:pPr>
            <a:r>
              <a:rPr lang="fa-IR" b="1" dirty="0" smtClean="0">
                <a:latin typeface="Poppins"/>
                <a:ea typeface="Times New Roman" panose="02020603050405020304" pitchFamily="18" charset="0"/>
                <a:cs typeface="B Nazanin" panose="00000400000000000000" pitchFamily="2" charset="-78"/>
              </a:rPr>
              <a:t>را رسم می کنیم.</a:t>
            </a:r>
          </a:p>
          <a:p>
            <a:pPr fontAlgn="base">
              <a:lnSpc>
                <a:spcPct val="200000"/>
              </a:lnSpc>
            </a:pPr>
            <a:r>
              <a:rPr lang="fa-IR" b="1" dirty="0" smtClean="0">
                <a:latin typeface="Poppins"/>
                <a:ea typeface="Times New Roman" panose="02020603050405020304" pitchFamily="18" charset="0"/>
                <a:cs typeface="B Nazanin" panose="00000400000000000000" pitchFamily="2" charset="-78"/>
              </a:rPr>
              <a:t>11-21=0/7</a:t>
            </a:r>
          </a:p>
          <a:p>
            <a:pPr fontAlgn="base">
              <a:lnSpc>
                <a:spcPct val="200000"/>
              </a:lnSpc>
            </a:pPr>
            <a:r>
              <a:rPr lang="fa-IR" b="1" dirty="0" smtClean="0">
                <a:latin typeface="Poppins"/>
                <a:ea typeface="Times New Roman" panose="02020603050405020304" pitchFamily="18" charset="0"/>
                <a:cs typeface="B Nazanin" panose="00000400000000000000" pitchFamily="2" charset="-78"/>
              </a:rPr>
              <a:t>21-22= 15 سانت</a:t>
            </a:r>
          </a:p>
          <a:p>
            <a:pPr fontAlgn="base">
              <a:lnSpc>
                <a:spcPct val="200000"/>
              </a:lnSpc>
            </a:pPr>
            <a:r>
              <a:rPr lang="fa-IR" b="1" dirty="0" smtClean="0">
                <a:latin typeface="Poppins"/>
                <a:ea typeface="Times New Roman" panose="02020603050405020304" pitchFamily="18" charset="0"/>
                <a:cs typeface="B Nazanin" panose="00000400000000000000" pitchFamily="2" charset="-78"/>
              </a:rPr>
              <a:t>15-23= ( 9-11 )- 1 سانت ( سرشانه)</a:t>
            </a:r>
          </a:p>
          <a:p>
            <a:pPr fontAlgn="base">
              <a:lnSpc>
                <a:spcPct val="200000"/>
              </a:lnSpc>
            </a:pP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53344"/>
            <a:ext cx="5616624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399451"/>
      </p:ext>
    </p:extLst>
  </p:cSld>
  <p:clrMapOvr>
    <a:masterClrMapping/>
  </p:clrMapOvr>
  <p:transition spd="slow" advTm="3000">
    <p:newsfla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83968" y="404664"/>
            <a:ext cx="4572000" cy="42011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</a:pPr>
            <a:endParaRPr lang="fa-IR" b="1" dirty="0">
              <a:latin typeface="Poppins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fontAlgn="base">
              <a:lnSpc>
                <a:spcPct val="200000"/>
              </a:lnSpc>
            </a:pPr>
            <a:r>
              <a:rPr lang="fa-IR" b="1" dirty="0">
                <a:latin typeface="Poppins"/>
                <a:ea typeface="Times New Roman" panose="02020603050405020304" pitchFamily="18" charset="0"/>
                <a:cs typeface="B Nazanin" panose="00000400000000000000" pitchFamily="2" charset="-78"/>
              </a:rPr>
              <a:t>3-18= </a:t>
            </a:r>
            <a:r>
              <a:rPr lang="fa-IR" sz="2400" b="1" dirty="0">
                <a:cs typeface="B Nazanin" panose="00000400000000000000" pitchFamily="2" charset="-78"/>
              </a:rPr>
              <a:t>½ </a:t>
            </a:r>
            <a:r>
              <a:rPr lang="fa-IR" b="1" dirty="0">
                <a:cs typeface="B Nazanin" panose="00000400000000000000" pitchFamily="2" charset="-78"/>
              </a:rPr>
              <a:t>کارور جلو + 1/5 </a:t>
            </a:r>
          </a:p>
          <a:p>
            <a:pPr fontAlgn="base">
              <a:lnSpc>
                <a:spcPct val="200000"/>
              </a:lnSpc>
            </a:pPr>
            <a:r>
              <a:rPr lang="fa-IR" b="1" dirty="0">
                <a:latin typeface="Poppins"/>
                <a:ea typeface="Times New Roman" panose="02020603050405020304" pitchFamily="18" charset="0"/>
                <a:cs typeface="B Nazanin" panose="00000400000000000000" pitchFamily="2" charset="-78"/>
              </a:rPr>
              <a:t>18-19= </a:t>
            </a:r>
            <a:r>
              <a:rPr lang="fa-IR" sz="2400" b="1" dirty="0">
                <a:cs typeface="B Nazanin" panose="00000400000000000000" pitchFamily="2" charset="-78"/>
              </a:rPr>
              <a:t>½ (</a:t>
            </a:r>
            <a:r>
              <a:rPr lang="fa-IR" b="1" dirty="0">
                <a:cs typeface="B Nazanin" panose="00000400000000000000" pitchFamily="2" charset="-78"/>
              </a:rPr>
              <a:t>3</a:t>
            </a:r>
            <a:r>
              <a:rPr lang="fa-IR" sz="2400" b="1" dirty="0">
                <a:cs typeface="B Nazanin" panose="00000400000000000000" pitchFamily="2" charset="-78"/>
              </a:rPr>
              <a:t>-</a:t>
            </a:r>
            <a:r>
              <a:rPr lang="fa-IR" b="1" dirty="0">
                <a:cs typeface="B Nazanin" panose="00000400000000000000" pitchFamily="2" charset="-78"/>
              </a:rPr>
              <a:t>16</a:t>
            </a:r>
            <a:r>
              <a:rPr lang="fa-IR" sz="2400" b="1" dirty="0">
                <a:cs typeface="B Nazanin" panose="00000400000000000000" pitchFamily="2" charset="-78"/>
              </a:rPr>
              <a:t>)</a:t>
            </a:r>
          </a:p>
          <a:p>
            <a:pPr fontAlgn="base">
              <a:lnSpc>
                <a:spcPct val="200000"/>
              </a:lnSpc>
            </a:pPr>
            <a:r>
              <a:rPr lang="fa-IR" b="1" dirty="0">
                <a:latin typeface="Poppins"/>
                <a:ea typeface="Times New Roman" panose="02020603050405020304" pitchFamily="18" charset="0"/>
                <a:cs typeface="B Nazanin" panose="00000400000000000000" pitchFamily="2" charset="-78"/>
              </a:rPr>
              <a:t>نقطه 24 = نصف ( 12 - 18 ) </a:t>
            </a:r>
          </a:p>
          <a:p>
            <a:pPr fontAlgn="base">
              <a:lnSpc>
                <a:spcPct val="200000"/>
              </a:lnSpc>
            </a:pPr>
            <a:r>
              <a:rPr lang="fa-IR" b="1" dirty="0">
                <a:latin typeface="Poppins"/>
                <a:ea typeface="Times New Roman" panose="02020603050405020304" pitchFamily="18" charset="0"/>
                <a:cs typeface="B Nazanin" panose="00000400000000000000" pitchFamily="2" charset="-78"/>
              </a:rPr>
              <a:t>منحنی حلقه جلو و پشت را طبق شکل </a:t>
            </a:r>
            <a:endParaRPr lang="fa-IR" b="1" dirty="0" smtClean="0">
              <a:latin typeface="Poppins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fontAlgn="base">
              <a:lnSpc>
                <a:spcPct val="200000"/>
              </a:lnSpc>
            </a:pPr>
            <a:r>
              <a:rPr lang="fa-IR" b="1" dirty="0" smtClean="0">
                <a:latin typeface="Poppins"/>
                <a:ea typeface="Times New Roman" panose="02020603050405020304" pitchFamily="18" charset="0"/>
                <a:cs typeface="B Nazanin" panose="00000400000000000000" pitchFamily="2" charset="-78"/>
              </a:rPr>
              <a:t>طراحی </a:t>
            </a:r>
            <a:r>
              <a:rPr lang="fa-IR" b="1" dirty="0">
                <a:latin typeface="Poppins"/>
                <a:ea typeface="Times New Roman" panose="02020603050405020304" pitchFamily="18" charset="0"/>
                <a:cs typeface="B Nazanin" panose="00000400000000000000" pitchFamily="2" charset="-78"/>
              </a:rPr>
              <a:t>می </a:t>
            </a:r>
            <a:r>
              <a:rPr lang="fa-IR" b="1" dirty="0" smtClean="0">
                <a:latin typeface="Poppins"/>
                <a:ea typeface="Times New Roman" panose="02020603050405020304" pitchFamily="18" charset="0"/>
                <a:cs typeface="B Nazanin" panose="00000400000000000000" pitchFamily="2" charset="-78"/>
              </a:rPr>
              <a:t>کنیم.</a:t>
            </a:r>
            <a:endParaRPr lang="fa-IR" b="1" dirty="0">
              <a:latin typeface="Poppins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fontAlgn="base">
              <a:lnSpc>
                <a:spcPct val="200000"/>
              </a:lnSpc>
            </a:pPr>
            <a:endParaRPr lang="fa-IR" b="1" dirty="0">
              <a:latin typeface="Poppins"/>
              <a:ea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53344"/>
            <a:ext cx="5616624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023878"/>
      </p:ext>
    </p:extLst>
  </p:cSld>
  <p:clrMapOvr>
    <a:masterClrMapping/>
  </p:clrMapOvr>
  <p:transition spd="slow" advTm="3000">
    <p:newsfla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75856" y="868076"/>
            <a:ext cx="565212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000" b="1" dirty="0">
                <a:latin typeface="Dana"/>
                <a:cs typeface="B Nazanin" panose="00000400000000000000" pitchFamily="2" charset="-78"/>
              </a:rPr>
              <a:t>دور بازو را بعلاوه 4 کنیم تا آزادی لازم برای آستین بوجود </a:t>
            </a:r>
            <a:r>
              <a:rPr lang="fa-IR" sz="2000" b="1" dirty="0" smtClean="0">
                <a:latin typeface="Dana"/>
                <a:cs typeface="B Nazanin" panose="00000400000000000000" pitchFamily="2" charset="-78"/>
              </a:rPr>
              <a:t>آید.</a:t>
            </a:r>
          </a:p>
          <a:p>
            <a:pPr>
              <a:lnSpc>
                <a:spcPct val="200000"/>
              </a:lnSpc>
            </a:pPr>
            <a:r>
              <a:rPr lang="fa-IR" sz="2000" b="1" dirty="0" smtClean="0">
                <a:latin typeface="Dana"/>
                <a:cs typeface="B Nazanin" panose="00000400000000000000" pitchFamily="2" charset="-78"/>
              </a:rPr>
              <a:t>1-2= نصف دور بازو + 4 </a:t>
            </a:r>
          </a:p>
          <a:p>
            <a:pPr>
              <a:lnSpc>
                <a:spcPct val="200000"/>
              </a:lnSpc>
            </a:pPr>
            <a:r>
              <a:rPr lang="fa-IR" sz="2000" b="1" dirty="0" smtClean="0">
                <a:latin typeface="Dana"/>
                <a:cs typeface="B Nazanin" panose="00000400000000000000" pitchFamily="2" charset="-78"/>
              </a:rPr>
              <a:t>2-3= قد آستین منهای پهنای مچ یا پهنای کشبافت + 2 </a:t>
            </a:r>
          </a:p>
          <a:p>
            <a:pPr>
              <a:lnSpc>
                <a:spcPct val="200000"/>
              </a:lnSpc>
            </a:pPr>
            <a:r>
              <a:rPr lang="fa-IR" sz="2000" b="1" dirty="0" smtClean="0">
                <a:latin typeface="Dana"/>
                <a:cs typeface="B Nazanin" panose="00000400000000000000" pitchFamily="2" charset="-78"/>
              </a:rPr>
              <a:t>5-10= نصف ( 1-2 )</a:t>
            </a:r>
          </a:p>
          <a:p>
            <a:pPr>
              <a:lnSpc>
                <a:spcPct val="200000"/>
              </a:lnSpc>
            </a:pPr>
            <a:r>
              <a:rPr lang="fa-IR" sz="2000" b="1" dirty="0" smtClean="0">
                <a:latin typeface="Dana"/>
                <a:cs typeface="B Nazanin" panose="00000400000000000000" pitchFamily="2" charset="-78"/>
              </a:rPr>
              <a:t>1-6= 1-5</a:t>
            </a:r>
          </a:p>
          <a:p>
            <a:pPr>
              <a:lnSpc>
                <a:spcPct val="200000"/>
              </a:lnSpc>
            </a:pPr>
            <a:r>
              <a:rPr lang="fa-IR" sz="2000" b="1" dirty="0" smtClean="0">
                <a:latin typeface="Dana"/>
                <a:cs typeface="B Nazanin" panose="00000400000000000000" pitchFamily="2" charset="-78"/>
              </a:rPr>
              <a:t>2-7= 2-5</a:t>
            </a:r>
          </a:p>
          <a:p>
            <a:pPr>
              <a:lnSpc>
                <a:spcPct val="200000"/>
              </a:lnSpc>
            </a:pPr>
            <a:r>
              <a:rPr lang="fa-IR" sz="2000" b="1" dirty="0" smtClean="0">
                <a:latin typeface="Dana"/>
                <a:cs typeface="B Nazanin" panose="00000400000000000000" pitchFamily="2" charset="-78"/>
              </a:rPr>
              <a:t>1-11 = نصف ( 1-6 )</a:t>
            </a:r>
          </a:p>
          <a:p>
            <a:pPr>
              <a:lnSpc>
                <a:spcPct val="200000"/>
              </a:lnSpc>
            </a:pPr>
            <a:r>
              <a:rPr lang="fa-IR" sz="2000" b="1" dirty="0" smtClean="0">
                <a:latin typeface="Dana"/>
                <a:cs typeface="B Nazanin" panose="00000400000000000000" pitchFamily="2" charset="-78"/>
              </a:rPr>
              <a:t>2 -12 = 2 سانت</a:t>
            </a:r>
          </a:p>
          <a:p>
            <a:pPr>
              <a:lnSpc>
                <a:spcPct val="200000"/>
              </a:lnSpc>
            </a:pPr>
            <a:r>
              <a:rPr lang="fa-IR" sz="2000" b="1" dirty="0" smtClean="0">
                <a:latin typeface="Dana"/>
                <a:cs typeface="B Nazanin" panose="00000400000000000000" pitchFamily="2" charset="-78"/>
              </a:rPr>
              <a:t>تا اینجا طبق شکل روبرو رسم کنید.</a:t>
            </a:r>
          </a:p>
          <a:p>
            <a:pPr>
              <a:lnSpc>
                <a:spcPct val="200000"/>
              </a:lnSpc>
            </a:pPr>
            <a:endParaRPr lang="fa-IR" sz="2000" b="1" dirty="0" smtClean="0">
              <a:latin typeface="Dana"/>
              <a:cs typeface="B Nazanin" panose="00000400000000000000" pitchFamily="2" charset="-78"/>
            </a:endParaRPr>
          </a:p>
          <a:p>
            <a:pPr>
              <a:lnSpc>
                <a:spcPct val="200000"/>
              </a:lnSpc>
            </a:pPr>
            <a:r>
              <a:rPr lang="fa-IR" sz="2000" b="1" dirty="0">
                <a:latin typeface="Dana"/>
                <a:cs typeface="B Nazanin" panose="00000400000000000000" pitchFamily="2" charset="-78"/>
              </a:rPr>
              <a:t> </a:t>
            </a:r>
            <a:endParaRPr lang="en-US" sz="2000" b="1" dirty="0">
              <a:cs typeface="B Nazanin" panose="00000400000000000000" pitchFamily="2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51339"/>
            <a:ext cx="2592288" cy="590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397340"/>
      </p:ext>
    </p:extLst>
  </p:cSld>
  <p:clrMapOvr>
    <a:masterClrMapping/>
  </p:clrMapOvr>
  <p:transition spd="slow" advTm="3000">
    <p:newsflash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5700</TotalTime>
  <Words>401</Words>
  <Application>Microsoft Office PowerPoint</Application>
  <PresentationFormat>On-screen Show (4:3)</PresentationFormat>
  <Paragraphs>75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B Nazanin</vt:lpstr>
      <vt:lpstr>Calibri</vt:lpstr>
      <vt:lpstr>Constantia</vt:lpstr>
      <vt:lpstr>Dana</vt:lpstr>
      <vt:lpstr>Majalla UI</vt:lpstr>
      <vt:lpstr>Poppins</vt:lpstr>
      <vt:lpstr>Tahoma</vt:lpstr>
      <vt:lpstr>Times New Roman</vt:lpstr>
      <vt:lpstr>Wingdings 2</vt:lpstr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NPSoft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Dear User</dc:creator>
  <cp:lastModifiedBy>admin</cp:lastModifiedBy>
  <cp:revision>388</cp:revision>
  <dcterms:created xsi:type="dcterms:W3CDTF">2013-02-15T14:40:19Z</dcterms:created>
  <dcterms:modified xsi:type="dcterms:W3CDTF">2020-03-29T00:04:52Z</dcterms:modified>
</cp:coreProperties>
</file>